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407" r:id="rId3"/>
    <p:sldId id="257" r:id="rId4"/>
    <p:sldId id="290" r:id="rId5"/>
    <p:sldId id="258" r:id="rId6"/>
    <p:sldId id="324" r:id="rId7"/>
    <p:sldId id="325" r:id="rId8"/>
    <p:sldId id="307" r:id="rId9"/>
    <p:sldId id="292" r:id="rId10"/>
    <p:sldId id="293" r:id="rId11"/>
    <p:sldId id="297" r:id="rId12"/>
    <p:sldId id="294" r:id="rId13"/>
    <p:sldId id="295" r:id="rId14"/>
    <p:sldId id="301" r:id="rId15"/>
    <p:sldId id="296" r:id="rId16"/>
    <p:sldId id="406" r:id="rId17"/>
    <p:sldId id="299" r:id="rId18"/>
    <p:sldId id="306" r:id="rId19"/>
    <p:sldId id="298" r:id="rId20"/>
    <p:sldId id="291" r:id="rId21"/>
    <p:sldId id="402" r:id="rId22"/>
    <p:sldId id="355" r:id="rId23"/>
    <p:sldId id="354" r:id="rId24"/>
    <p:sldId id="309" r:id="rId25"/>
    <p:sldId id="310" r:id="rId26"/>
    <p:sldId id="311" r:id="rId27"/>
    <p:sldId id="356" r:id="rId28"/>
    <p:sldId id="396" r:id="rId29"/>
    <p:sldId id="397" r:id="rId30"/>
    <p:sldId id="360" r:id="rId31"/>
    <p:sldId id="398" r:id="rId32"/>
    <p:sldId id="358" r:id="rId33"/>
    <p:sldId id="361" r:id="rId34"/>
    <p:sldId id="403" r:id="rId35"/>
    <p:sldId id="363" r:id="rId36"/>
    <p:sldId id="364" r:id="rId37"/>
    <p:sldId id="393" r:id="rId38"/>
    <p:sldId id="372" r:id="rId39"/>
    <p:sldId id="367" r:id="rId40"/>
    <p:sldId id="368" r:id="rId41"/>
    <p:sldId id="369" r:id="rId42"/>
    <p:sldId id="370" r:id="rId43"/>
    <p:sldId id="405" r:id="rId44"/>
    <p:sldId id="373" r:id="rId45"/>
    <p:sldId id="408" r:id="rId46"/>
    <p:sldId id="409" r:id="rId47"/>
    <p:sldId id="376" r:id="rId48"/>
    <p:sldId id="378" r:id="rId49"/>
    <p:sldId id="379" r:id="rId50"/>
    <p:sldId id="380" r:id="rId51"/>
    <p:sldId id="381" r:id="rId52"/>
    <p:sldId id="383" r:id="rId53"/>
    <p:sldId id="382" r:id="rId54"/>
    <p:sldId id="384" r:id="rId55"/>
    <p:sldId id="385" r:id="rId56"/>
    <p:sldId id="386" r:id="rId57"/>
    <p:sldId id="388" r:id="rId58"/>
    <p:sldId id="389" r:id="rId59"/>
    <p:sldId id="387" r:id="rId60"/>
    <p:sldId id="392" r:id="rId61"/>
    <p:sldId id="390" r:id="rId62"/>
    <p:sldId id="401" r:id="rId63"/>
    <p:sldId id="395" r:id="rId64"/>
    <p:sldId id="352" r:id="rId65"/>
    <p:sldId id="329" r:id="rId66"/>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E3"/>
    <a:srgbClr val="000000"/>
    <a:srgbClr val="FFFFFF"/>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60" autoAdjust="0"/>
    <p:restoredTop sz="96327"/>
  </p:normalViewPr>
  <p:slideViewPr>
    <p:cSldViewPr snapToGrid="0">
      <p:cViewPr varScale="1">
        <p:scale>
          <a:sx n="69" d="100"/>
          <a:sy n="69" d="100"/>
        </p:scale>
        <p:origin x="67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1967-BFD7-0145-AEF4-4BD17D5EA6FD}" type="datetimeFigureOut">
              <a:rPr lang="en-KR" smtClean="0"/>
              <a:t>01/13/2023</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52E82-C56D-E64B-AD02-8172E31CB74E}" type="slidenum">
              <a:rPr lang="en-KR" smtClean="0"/>
              <a:t>‹#›</a:t>
            </a:fld>
            <a:endParaRPr lang="en-KR"/>
          </a:p>
        </p:txBody>
      </p:sp>
    </p:spTree>
    <p:extLst>
      <p:ext uri="{BB962C8B-B14F-4D97-AF65-F5344CB8AC3E}">
        <p14:creationId xmlns:p14="http://schemas.microsoft.com/office/powerpoint/2010/main" val="3309932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2B28DD-36C3-5D21-8474-1BEC7DDDDCD7}"/>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5E648BA0-4BD9-6B25-B0D8-1DC2BD4DD903}"/>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E8923655-E9A4-6C90-8C35-0BE5908E61A0}"/>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D31DC638-B0D1-5136-B67C-EBB4EED97DD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KR" dirty="0"/>
          </a:p>
        </p:txBody>
      </p:sp>
      <p:sp>
        <p:nvSpPr>
          <p:cNvPr id="3" name="Subtitle 2">
            <a:extLst>
              <a:ext uri="{FF2B5EF4-FFF2-40B4-BE49-F238E27FC236}">
                <a16:creationId xmlns:a16="http://schemas.microsoft.com/office/drawing/2014/main" id="{F99D31A8-1C85-71B6-AF18-F6C06728D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R" dirty="0"/>
          </a:p>
        </p:txBody>
      </p:sp>
    </p:spTree>
    <p:extLst>
      <p:ext uri="{BB962C8B-B14F-4D97-AF65-F5344CB8AC3E}">
        <p14:creationId xmlns:p14="http://schemas.microsoft.com/office/powerpoint/2010/main" val="32570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A6D2-D209-A83D-325D-996D1DF93CD1}"/>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FB0C6718-E503-3CD0-AD5F-2BAC2CD63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09667EF-381D-F0AC-18B6-5F1333CF4F0F}"/>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9DA07E06-6D53-7A9B-3C87-41A235416849}"/>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A78DF5A-DDB5-6EEA-692B-80F333AD126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3161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03C46-0998-F2B6-A7D5-69EF9FDA1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E10C6229-B190-1E05-2183-AA8D9A1EB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95D6266-DA1E-187E-5146-BBE52DAC8D2E}"/>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891C52C2-F9DE-C0CC-893A-2AABCF6B7C85}"/>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655751B-859C-0B81-3BB4-E016447B7C9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12280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5BCD-49B3-1206-A3DA-D90A021E9BDF}"/>
              </a:ext>
            </a:extLst>
          </p:cNvPr>
          <p:cNvSpPr>
            <a:spLocks noGrp="1"/>
          </p:cNvSpPr>
          <p:nvPr>
            <p:ph type="title"/>
          </p:nvPr>
        </p:nvSpPr>
        <p:spPr>
          <a:xfrm>
            <a:off x="410817" y="375599"/>
            <a:ext cx="11198085" cy="785184"/>
          </a:xfrm>
        </p:spPr>
        <p:txBody>
          <a:bodyPr>
            <a:normAutofit/>
          </a:bodyPr>
          <a:lstStyle>
            <a:lvl1pPr>
              <a:defRPr sz="3600"/>
            </a:lvl1pPr>
          </a:lstStyle>
          <a:p>
            <a:r>
              <a:rPr lang="en-US" dirty="0"/>
              <a:t>Click to edit Master title style</a:t>
            </a:r>
            <a:endParaRPr lang="en-KR" dirty="0"/>
          </a:p>
        </p:txBody>
      </p:sp>
      <p:sp>
        <p:nvSpPr>
          <p:cNvPr id="3" name="Content Placeholder 2">
            <a:extLst>
              <a:ext uri="{FF2B5EF4-FFF2-40B4-BE49-F238E27FC236}">
                <a16:creationId xmlns:a16="http://schemas.microsoft.com/office/drawing/2014/main" id="{52FB37C3-ED7C-EE75-3984-5063135B7F1B}"/>
              </a:ext>
            </a:extLst>
          </p:cNvPr>
          <p:cNvSpPr>
            <a:spLocks noGrp="1"/>
          </p:cNvSpPr>
          <p:nvPr>
            <p:ph idx="1"/>
          </p:nvPr>
        </p:nvSpPr>
        <p:spPr>
          <a:xfrm>
            <a:off x="410818" y="1471992"/>
            <a:ext cx="11198084"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4" name="Date Placeholder 3">
            <a:extLst>
              <a:ext uri="{FF2B5EF4-FFF2-40B4-BE49-F238E27FC236}">
                <a16:creationId xmlns:a16="http://schemas.microsoft.com/office/drawing/2014/main" id="{70462FBD-F153-65BE-5A9D-6CB98932E3E3}"/>
              </a:ext>
            </a:extLst>
          </p:cNvPr>
          <p:cNvSpPr>
            <a:spLocks noGrp="1"/>
          </p:cNvSpPr>
          <p:nvPr>
            <p:ph type="dt" sz="half" idx="10"/>
          </p:nvPr>
        </p:nvSpPr>
        <p:spPr>
          <a:xfrm>
            <a:off x="0" y="6492873"/>
            <a:ext cx="2743200" cy="365125"/>
          </a:xfrm>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4B203A6-2EAC-44C0-1AEE-20FD8F7A0B32}"/>
              </a:ext>
            </a:extLst>
          </p:cNvPr>
          <p:cNvSpPr>
            <a:spLocks noGrp="1"/>
          </p:cNvSpPr>
          <p:nvPr>
            <p:ph type="ftr" sz="quarter" idx="11"/>
          </p:nvPr>
        </p:nvSpPr>
        <p:spPr>
          <a:xfrm>
            <a:off x="4038600" y="6492874"/>
            <a:ext cx="4114800" cy="365125"/>
          </a:xfrm>
        </p:spPr>
        <p:txBody>
          <a:bodyPr/>
          <a:lstStyle/>
          <a:p>
            <a:r>
              <a:rPr lang="en-KR" dirty="0"/>
              <a:t>2023 The 19th KOGO Winter Workshop</a:t>
            </a:r>
          </a:p>
        </p:txBody>
      </p:sp>
      <p:sp>
        <p:nvSpPr>
          <p:cNvPr id="6" name="Slide Number Placeholder 5">
            <a:extLst>
              <a:ext uri="{FF2B5EF4-FFF2-40B4-BE49-F238E27FC236}">
                <a16:creationId xmlns:a16="http://schemas.microsoft.com/office/drawing/2014/main" id="{2C667F42-7C04-988B-757F-27EFAC222C8D}"/>
              </a:ext>
            </a:extLst>
          </p:cNvPr>
          <p:cNvSpPr>
            <a:spLocks noGrp="1"/>
          </p:cNvSpPr>
          <p:nvPr>
            <p:ph type="sldNum" sz="quarter" idx="12"/>
          </p:nvPr>
        </p:nvSpPr>
        <p:spPr>
          <a:xfrm>
            <a:off x="11688416" y="6492875"/>
            <a:ext cx="503583" cy="365125"/>
          </a:xfrm>
        </p:spPr>
        <p:txBody>
          <a:bodyPr/>
          <a:lstStyle>
            <a:lvl1pPr>
              <a:defRPr sz="1200"/>
            </a:lvl1pPr>
          </a:lstStyle>
          <a:p>
            <a:fld id="{11828C5E-8CE4-D747-8F0F-AA7D410D5DC1}" type="slidenum">
              <a:rPr lang="en-KR" smtClean="0"/>
              <a:pPr/>
              <a:t>‹#›</a:t>
            </a:fld>
            <a:endParaRPr lang="en-KR" dirty="0"/>
          </a:p>
        </p:txBody>
      </p:sp>
      <p:cxnSp>
        <p:nvCxnSpPr>
          <p:cNvPr id="8" name="Straight Connector 7">
            <a:extLst>
              <a:ext uri="{FF2B5EF4-FFF2-40B4-BE49-F238E27FC236}">
                <a16:creationId xmlns:a16="http://schemas.microsoft.com/office/drawing/2014/main" id="{5EA0BE59-4C4B-2E14-0C9D-B8F9E02E450F}"/>
              </a:ext>
            </a:extLst>
          </p:cNvPr>
          <p:cNvCxnSpPr>
            <a:cxnSpLocks/>
          </p:cNvCxnSpPr>
          <p:nvPr userDrawn="1"/>
        </p:nvCxnSpPr>
        <p:spPr>
          <a:xfrm>
            <a:off x="410818" y="1160783"/>
            <a:ext cx="11198086"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0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5D5A55-ABDD-554B-92A0-D4462CF19404}"/>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3BAC3ED8-1E77-5F45-ACD9-4F2640B850AC}"/>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37F43C16-C03A-9C46-8696-8E34EFA33396}"/>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2" name="Title 1">
            <a:extLst>
              <a:ext uri="{FF2B5EF4-FFF2-40B4-BE49-F238E27FC236}">
                <a16:creationId xmlns:a16="http://schemas.microsoft.com/office/drawing/2014/main" id="{BBB66643-C2C6-1BF2-F256-CB4DC43B3498}"/>
              </a:ext>
            </a:extLst>
          </p:cNvPr>
          <p:cNvSpPr>
            <a:spLocks noGrp="1"/>
          </p:cNvSpPr>
          <p:nvPr>
            <p:ph type="title" hasCustomPrompt="1"/>
          </p:nvPr>
        </p:nvSpPr>
        <p:spPr>
          <a:xfrm>
            <a:off x="831850" y="3456996"/>
            <a:ext cx="10515600" cy="986388"/>
          </a:xfrm>
        </p:spPr>
        <p:txBody>
          <a:bodyPr anchor="b">
            <a:normAutofit/>
          </a:bodyPr>
          <a:lstStyle>
            <a:lvl1pPr>
              <a:defRPr sz="5400"/>
            </a:lvl1pPr>
          </a:lstStyle>
          <a:p>
            <a:r>
              <a:rPr lang="en-US" dirty="0"/>
              <a:t>Click to edit subtitle style</a:t>
            </a:r>
            <a:endParaRPr lang="en-KR" dirty="0"/>
          </a:p>
        </p:txBody>
      </p:sp>
      <p:sp>
        <p:nvSpPr>
          <p:cNvPr id="3" name="Text Placeholder 2">
            <a:extLst>
              <a:ext uri="{FF2B5EF4-FFF2-40B4-BE49-F238E27FC236}">
                <a16:creationId xmlns:a16="http://schemas.microsoft.com/office/drawing/2014/main" id="{8B9C9014-2296-8AD9-A307-A0FBDA8CCBCC}"/>
              </a:ext>
            </a:extLst>
          </p:cNvPr>
          <p:cNvSpPr>
            <a:spLocks noGrp="1"/>
          </p:cNvSpPr>
          <p:nvPr>
            <p:ph type="body" idx="1" hasCustomPrompt="1"/>
          </p:nvPr>
        </p:nvSpPr>
        <p:spPr>
          <a:xfrm>
            <a:off x="831850" y="2456356"/>
            <a:ext cx="10515600" cy="1000639"/>
          </a:xfrm>
        </p:spPr>
        <p:txBody>
          <a:bodyPr>
            <a:noAutofit/>
          </a:bodyPr>
          <a:lstStyle>
            <a:lvl1pPr marL="0" indent="0">
              <a:buNone/>
              <a:defRPr sz="7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Number</a:t>
            </a:r>
          </a:p>
        </p:txBody>
      </p:sp>
      <p:sp>
        <p:nvSpPr>
          <p:cNvPr id="4" name="Date Placeholder 3">
            <a:extLst>
              <a:ext uri="{FF2B5EF4-FFF2-40B4-BE49-F238E27FC236}">
                <a16:creationId xmlns:a16="http://schemas.microsoft.com/office/drawing/2014/main" id="{072F0D65-BC31-2743-7F9E-9666F1A4D090}"/>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AAC25129-FD81-5225-EC48-483B5099A5BA}"/>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1D405C3B-3A9A-E1A0-9031-707FEC371DED}"/>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9754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7FFD-E182-C39F-614B-D3EBC5A650E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D627F5D-6107-D7DE-9694-C7F1B8DFE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315DFAE2-531E-6BC0-D2F2-E2CE51DFA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C031099B-9F2B-DD3C-C850-D15A1BCD86EA}"/>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90103B3-40A7-4BAC-86A2-01BA070045A8}"/>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C09C34F9-21F9-665D-0A6A-855B4038D9B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3306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3DB8-38E4-040D-1FFB-785A62066041}"/>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9A4A66C-6856-ED49-561C-F2D6B1D84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4A4F8-29AA-FDE7-7E43-9E8620152D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60FFFBE3-5851-142C-24AE-9D2FB7DFD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D9817-5359-CDC2-35E1-574B2A7CF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86EF679C-6846-9154-921F-06727A4FB985}"/>
              </a:ext>
            </a:extLst>
          </p:cNvPr>
          <p:cNvSpPr>
            <a:spLocks noGrp="1"/>
          </p:cNvSpPr>
          <p:nvPr>
            <p:ph type="dt" sz="half" idx="10"/>
          </p:nvPr>
        </p:nvSpPr>
        <p:spPr/>
        <p:txBody>
          <a:bodyPr/>
          <a:lstStyle/>
          <a:p>
            <a:r>
              <a:rPr lang="en-US"/>
              <a:t>Spatial Transcriptomics</a:t>
            </a:r>
            <a:endParaRPr lang="en-KR"/>
          </a:p>
        </p:txBody>
      </p:sp>
      <p:sp>
        <p:nvSpPr>
          <p:cNvPr id="8" name="Footer Placeholder 7">
            <a:extLst>
              <a:ext uri="{FF2B5EF4-FFF2-40B4-BE49-F238E27FC236}">
                <a16:creationId xmlns:a16="http://schemas.microsoft.com/office/drawing/2014/main" id="{776D1C76-9EBB-F47F-426A-C0826B7F1099}"/>
              </a:ext>
            </a:extLst>
          </p:cNvPr>
          <p:cNvSpPr>
            <a:spLocks noGrp="1"/>
          </p:cNvSpPr>
          <p:nvPr>
            <p:ph type="ftr" sz="quarter" idx="11"/>
          </p:nvPr>
        </p:nvSpPr>
        <p:spPr/>
        <p:txBody>
          <a:bodyPr/>
          <a:lstStyle/>
          <a:p>
            <a:r>
              <a:rPr lang="en-US"/>
              <a:t>2023 The 19th KOGO Winter Workshop</a:t>
            </a:r>
            <a:endParaRPr lang="en-KR"/>
          </a:p>
        </p:txBody>
      </p:sp>
      <p:sp>
        <p:nvSpPr>
          <p:cNvPr id="9" name="Slide Number Placeholder 8">
            <a:extLst>
              <a:ext uri="{FF2B5EF4-FFF2-40B4-BE49-F238E27FC236}">
                <a16:creationId xmlns:a16="http://schemas.microsoft.com/office/drawing/2014/main" id="{8AA75749-2DD8-B07A-668D-F33DEE9ED169}"/>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99782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000C-45EC-6141-6457-FCDA19ECCAE5}"/>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C606896E-454F-5818-483C-B27D01DA4F5E}"/>
              </a:ext>
            </a:extLst>
          </p:cNvPr>
          <p:cNvSpPr>
            <a:spLocks noGrp="1"/>
          </p:cNvSpPr>
          <p:nvPr>
            <p:ph type="dt" sz="half" idx="10"/>
          </p:nvPr>
        </p:nvSpPr>
        <p:spPr/>
        <p:txBody>
          <a:bodyPr/>
          <a:lstStyle/>
          <a:p>
            <a:r>
              <a:rPr lang="en-US"/>
              <a:t>Spatial Transcriptomics</a:t>
            </a:r>
            <a:endParaRPr lang="en-KR"/>
          </a:p>
        </p:txBody>
      </p:sp>
      <p:sp>
        <p:nvSpPr>
          <p:cNvPr id="4" name="Footer Placeholder 3">
            <a:extLst>
              <a:ext uri="{FF2B5EF4-FFF2-40B4-BE49-F238E27FC236}">
                <a16:creationId xmlns:a16="http://schemas.microsoft.com/office/drawing/2014/main" id="{7CB31874-B946-43B5-E89E-229BFC6BB120}"/>
              </a:ext>
            </a:extLst>
          </p:cNvPr>
          <p:cNvSpPr>
            <a:spLocks noGrp="1"/>
          </p:cNvSpPr>
          <p:nvPr>
            <p:ph type="ftr" sz="quarter" idx="11"/>
          </p:nvPr>
        </p:nvSpPr>
        <p:spPr/>
        <p:txBody>
          <a:bodyPr/>
          <a:lstStyle/>
          <a:p>
            <a:r>
              <a:rPr lang="en-US"/>
              <a:t>2023 The 19th KOGO Winter Workshop</a:t>
            </a:r>
            <a:endParaRPr lang="en-KR"/>
          </a:p>
        </p:txBody>
      </p:sp>
      <p:sp>
        <p:nvSpPr>
          <p:cNvPr id="5" name="Slide Number Placeholder 4">
            <a:extLst>
              <a:ext uri="{FF2B5EF4-FFF2-40B4-BE49-F238E27FC236}">
                <a16:creationId xmlns:a16="http://schemas.microsoft.com/office/drawing/2014/main" id="{A1CED7E0-8CAF-A040-BDC3-72BC48C8262C}"/>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26538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E9098-B2C5-6504-1E0D-98371E9CDD27}"/>
              </a:ext>
            </a:extLst>
          </p:cNvPr>
          <p:cNvSpPr>
            <a:spLocks noGrp="1"/>
          </p:cNvSpPr>
          <p:nvPr>
            <p:ph type="dt" sz="half" idx="10"/>
          </p:nvPr>
        </p:nvSpPr>
        <p:spPr/>
        <p:txBody>
          <a:bodyPr/>
          <a:lstStyle/>
          <a:p>
            <a:r>
              <a:rPr lang="en-US"/>
              <a:t>Spatial Transcriptomics</a:t>
            </a:r>
            <a:endParaRPr lang="en-KR"/>
          </a:p>
        </p:txBody>
      </p:sp>
      <p:sp>
        <p:nvSpPr>
          <p:cNvPr id="3" name="Footer Placeholder 2">
            <a:extLst>
              <a:ext uri="{FF2B5EF4-FFF2-40B4-BE49-F238E27FC236}">
                <a16:creationId xmlns:a16="http://schemas.microsoft.com/office/drawing/2014/main" id="{591E7D86-4902-40AC-3D66-1A0F76EA8210}"/>
              </a:ext>
            </a:extLst>
          </p:cNvPr>
          <p:cNvSpPr>
            <a:spLocks noGrp="1"/>
          </p:cNvSpPr>
          <p:nvPr>
            <p:ph type="ftr" sz="quarter" idx="11"/>
          </p:nvPr>
        </p:nvSpPr>
        <p:spPr/>
        <p:txBody>
          <a:bodyPr/>
          <a:lstStyle/>
          <a:p>
            <a:r>
              <a:rPr lang="en-US"/>
              <a:t>2023 The 19th KOGO Winter Workshop</a:t>
            </a:r>
            <a:endParaRPr lang="en-KR"/>
          </a:p>
        </p:txBody>
      </p:sp>
      <p:sp>
        <p:nvSpPr>
          <p:cNvPr id="4" name="Slide Number Placeholder 3">
            <a:extLst>
              <a:ext uri="{FF2B5EF4-FFF2-40B4-BE49-F238E27FC236}">
                <a16:creationId xmlns:a16="http://schemas.microsoft.com/office/drawing/2014/main" id="{AA8A50D4-EBAA-EFB2-264A-6313B72EAB8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1164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EBA2-2194-D566-329C-3A73349CF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B2224CC8-6FF1-480D-C4FB-9CC840B5F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42A7D88C-4DA0-7E73-8780-98F2B7397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05B75-E4A5-E520-A0F2-41E440DBBAD6}"/>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98C39699-5C06-CBD3-AA8C-58FB3B890F94}"/>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792C6C98-E636-1FB1-7E11-1BC5850F1E5A}"/>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91933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F39-BFDF-C450-FA9B-9525B69F7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D8FF57F6-9071-55BF-E211-795112A74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D257121C-90B8-B953-193F-130FEC573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DCD0C-D7E8-4093-1441-98DAC3ACE789}"/>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DE39078-BB1A-CBA8-EAC2-8FC2E70B704A}"/>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808AE56C-9E6E-BC25-039A-3BE3A885388F}"/>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48374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4039F-4B6F-8661-E25A-A7ABD2AED1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50949D9-CC8B-4D72-ECF0-9C6935F8F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1522BA2-869D-1452-81CB-BB75AD6F3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Spatial Transcriptomics</a:t>
            </a:r>
            <a:endParaRPr lang="en-KR"/>
          </a:p>
        </p:txBody>
      </p:sp>
      <p:sp>
        <p:nvSpPr>
          <p:cNvPr id="5" name="Footer Placeholder 4">
            <a:extLst>
              <a:ext uri="{FF2B5EF4-FFF2-40B4-BE49-F238E27FC236}">
                <a16:creationId xmlns:a16="http://schemas.microsoft.com/office/drawing/2014/main" id="{AACB27B7-ACBB-5FA2-DDBC-C53CE9E2D9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5539ABB4-7341-570A-934E-70B93BA91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28C5E-8CE4-D747-8F0F-AA7D410D5DC1}" type="slidenum">
              <a:rPr lang="en-KR" smtClean="0"/>
              <a:t>‹#›</a:t>
            </a:fld>
            <a:endParaRPr lang="en-KR"/>
          </a:p>
        </p:txBody>
      </p:sp>
    </p:spTree>
    <p:extLst>
      <p:ext uri="{BB962C8B-B14F-4D97-AF65-F5344CB8AC3E}">
        <p14:creationId xmlns:p14="http://schemas.microsoft.com/office/powerpoint/2010/main" val="36904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parkjooyoung99/KOGO_2023"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3B11-908E-59D5-2AFB-E206A39E5E56}"/>
              </a:ext>
            </a:extLst>
          </p:cNvPr>
          <p:cNvSpPr>
            <a:spLocks noGrp="1"/>
          </p:cNvSpPr>
          <p:nvPr>
            <p:ph type="ctrTitle"/>
          </p:nvPr>
        </p:nvSpPr>
        <p:spPr/>
        <p:txBody>
          <a:bodyPr>
            <a:normAutofit/>
          </a:bodyPr>
          <a:lstStyle/>
          <a:p>
            <a:r>
              <a:rPr lang="en-KR" dirty="0"/>
              <a:t>Spatial Transcriptome with R programming</a:t>
            </a:r>
          </a:p>
        </p:txBody>
      </p:sp>
      <p:sp>
        <p:nvSpPr>
          <p:cNvPr id="3" name="Subtitle 2">
            <a:extLst>
              <a:ext uri="{FF2B5EF4-FFF2-40B4-BE49-F238E27FC236}">
                <a16:creationId xmlns:a16="http://schemas.microsoft.com/office/drawing/2014/main" id="{5F293699-4AC3-F5DA-722C-4B2DC5A9510C}"/>
              </a:ext>
            </a:extLst>
          </p:cNvPr>
          <p:cNvSpPr>
            <a:spLocks noGrp="1"/>
          </p:cNvSpPr>
          <p:nvPr>
            <p:ph type="subTitle" idx="1"/>
          </p:nvPr>
        </p:nvSpPr>
        <p:spPr/>
        <p:txBody>
          <a:bodyPr/>
          <a:lstStyle/>
          <a:p>
            <a:r>
              <a:rPr lang="en-KR" dirty="0"/>
              <a:t>2023. 2. 1. Wed</a:t>
            </a:r>
          </a:p>
          <a:p>
            <a:pPr algn="ctr"/>
            <a:r>
              <a:rPr lang="en-KR" sz="2400" dirty="0">
                <a:latin typeface="Arial" panose="020B0604020202020204" pitchFamily="34" charset="0"/>
                <a:cs typeface="Arial" panose="020B0604020202020204" pitchFamily="34" charset="0"/>
              </a:rPr>
              <a:t>Choi</a:t>
            </a:r>
            <a:r>
              <a:rPr lang="en-US" sz="2400" dirty="0">
                <a:latin typeface="Arial" panose="020B0604020202020204" pitchFamily="34" charset="0"/>
                <a:cs typeface="Arial" panose="020B0604020202020204" pitchFamily="34" charset="0"/>
              </a:rPr>
              <a:t> Lab</a:t>
            </a:r>
            <a:endParaRPr lang="en-KR" sz="2400" dirty="0">
              <a:latin typeface="Arial" panose="020B0604020202020204" pitchFamily="34" charset="0"/>
              <a:cs typeface="Arial" panose="020B0604020202020204" pitchFamily="34" charset="0"/>
            </a:endParaRPr>
          </a:p>
          <a:p>
            <a:pPr algn="ctr"/>
            <a:r>
              <a:rPr lang="en-KR" sz="2400" dirty="0">
                <a:latin typeface="Arial" panose="020B0604020202020204" pitchFamily="34" charset="0"/>
                <a:cs typeface="Arial" panose="020B0604020202020204" pitchFamily="34" charset="0"/>
              </a:rPr>
              <a:t>Korea University College of Medicine</a:t>
            </a:r>
            <a:endParaRPr lang="en-KR" dirty="0"/>
          </a:p>
        </p:txBody>
      </p:sp>
      <p:sp>
        <p:nvSpPr>
          <p:cNvPr id="4" name="TextBox 3">
            <a:extLst>
              <a:ext uri="{FF2B5EF4-FFF2-40B4-BE49-F238E27FC236}">
                <a16:creationId xmlns:a16="http://schemas.microsoft.com/office/drawing/2014/main" id="{B3CA5A3F-13C2-6553-A58A-EE693C7980EF}"/>
              </a:ext>
            </a:extLst>
          </p:cNvPr>
          <p:cNvSpPr txBox="1"/>
          <p:nvPr/>
        </p:nvSpPr>
        <p:spPr>
          <a:xfrm>
            <a:off x="0" y="0"/>
            <a:ext cx="3342453" cy="307777"/>
          </a:xfrm>
          <a:prstGeom prst="rect">
            <a:avLst/>
          </a:prstGeom>
          <a:noFill/>
        </p:spPr>
        <p:txBody>
          <a:bodyPr wrap="none" rtlCol="0">
            <a:spAutoFit/>
          </a:bodyPr>
          <a:lstStyle/>
          <a:p>
            <a:r>
              <a:rPr lang="en-KR" sz="1400" dirty="0">
                <a:solidFill>
                  <a:schemeClr val="tx1">
                    <a:lumMod val="50000"/>
                    <a:lumOff val="50000"/>
                  </a:schemeClr>
                </a:solidFill>
              </a:rPr>
              <a:t>2023 The 19th KOGO Winter Workshop</a:t>
            </a:r>
          </a:p>
        </p:txBody>
      </p:sp>
      <p:pic>
        <p:nvPicPr>
          <p:cNvPr id="1025" name="Picture 1" descr="page1image49610960">
            <a:extLst>
              <a:ext uri="{FF2B5EF4-FFF2-40B4-BE49-F238E27FC236}">
                <a16:creationId xmlns:a16="http://schemas.microsoft.com/office/drawing/2014/main" id="{998E09DC-EE53-852B-DF1B-D13BEAAEE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5257800"/>
            <a:ext cx="1409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B0F388-8C6E-F98F-F6D5-7C15089F73B5}"/>
              </a:ext>
            </a:extLst>
          </p:cNvPr>
          <p:cNvPicPr>
            <a:picLocks noChangeAspect="1"/>
          </p:cNvPicPr>
          <p:nvPr/>
        </p:nvPicPr>
        <p:blipFill>
          <a:blip r:embed="rId3"/>
          <a:stretch>
            <a:fillRect/>
          </a:stretch>
        </p:blipFill>
        <p:spPr>
          <a:xfrm>
            <a:off x="10668000" y="550863"/>
            <a:ext cx="1196009" cy="1365141"/>
          </a:xfrm>
          <a:prstGeom prst="rect">
            <a:avLst/>
          </a:prstGeom>
        </p:spPr>
      </p:pic>
    </p:spTree>
    <p:extLst>
      <p:ext uri="{BB962C8B-B14F-4D97-AF65-F5344CB8AC3E}">
        <p14:creationId xmlns:p14="http://schemas.microsoft.com/office/powerpoint/2010/main" val="35514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5AC17-B096-FC54-D295-793C4ECBE817}"/>
              </a:ext>
            </a:extLst>
          </p:cNvPr>
          <p:cNvSpPr>
            <a:spLocks noGrp="1"/>
          </p:cNvSpPr>
          <p:nvPr>
            <p:ph type="title"/>
          </p:nvPr>
        </p:nvSpPr>
        <p:spPr/>
        <p:txBody>
          <a:bodyPr/>
          <a:lstStyle/>
          <a:p>
            <a:r>
              <a:rPr kumimoji="1" lang="en-US" altLang="ko-Kore-US" dirty="0"/>
              <a:t>Space Ranger Pipelines</a:t>
            </a:r>
            <a:endParaRPr kumimoji="1" lang="ko-Kore-US" altLang="en-US" dirty="0"/>
          </a:p>
        </p:txBody>
      </p:sp>
      <p:sp>
        <p:nvSpPr>
          <p:cNvPr id="4" name="날짜 개체 틀 3">
            <a:extLst>
              <a:ext uri="{FF2B5EF4-FFF2-40B4-BE49-F238E27FC236}">
                <a16:creationId xmlns:a16="http://schemas.microsoft.com/office/drawing/2014/main" id="{C1F4DBBA-BCF1-3903-21FF-111A44EFDB97}"/>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F477BA4-FD68-99C6-0BBC-756DB675724A}"/>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9CDFF7BB-2C36-EA6D-8D74-09B0D4A96699}"/>
              </a:ext>
            </a:extLst>
          </p:cNvPr>
          <p:cNvSpPr>
            <a:spLocks noGrp="1"/>
          </p:cNvSpPr>
          <p:nvPr>
            <p:ph type="sldNum" sz="quarter" idx="12"/>
          </p:nvPr>
        </p:nvSpPr>
        <p:spPr/>
        <p:txBody>
          <a:bodyPr/>
          <a:lstStyle/>
          <a:p>
            <a:fld id="{11828C5E-8CE4-D747-8F0F-AA7D410D5DC1}" type="slidenum">
              <a:rPr lang="en-KR" smtClean="0"/>
              <a:pPr/>
              <a:t>10</a:t>
            </a:fld>
            <a:endParaRPr lang="en-KR" dirty="0"/>
          </a:p>
        </p:txBody>
      </p:sp>
      <p:pic>
        <p:nvPicPr>
          <p:cNvPr id="7" name="그림 6">
            <a:extLst>
              <a:ext uri="{FF2B5EF4-FFF2-40B4-BE49-F238E27FC236}">
                <a16:creationId xmlns:a16="http://schemas.microsoft.com/office/drawing/2014/main" id="{123F17B7-7864-3AEE-74E7-FD0475F65F3B}"/>
              </a:ext>
            </a:extLst>
          </p:cNvPr>
          <p:cNvPicPr>
            <a:picLocks noChangeAspect="1"/>
          </p:cNvPicPr>
          <p:nvPr/>
        </p:nvPicPr>
        <p:blipFill>
          <a:blip r:embed="rId2"/>
          <a:stretch>
            <a:fillRect/>
          </a:stretch>
        </p:blipFill>
        <p:spPr>
          <a:xfrm>
            <a:off x="583098" y="1954452"/>
            <a:ext cx="6809644" cy="3270971"/>
          </a:xfrm>
          <a:prstGeom prst="rect">
            <a:avLst/>
          </a:prstGeom>
        </p:spPr>
      </p:pic>
      <p:sp>
        <p:nvSpPr>
          <p:cNvPr id="9" name="TextBox 8">
            <a:extLst>
              <a:ext uri="{FF2B5EF4-FFF2-40B4-BE49-F238E27FC236}">
                <a16:creationId xmlns:a16="http://schemas.microsoft.com/office/drawing/2014/main" id="{76997900-162A-1230-5E50-EC87DCDDD80E}"/>
              </a:ext>
            </a:extLst>
          </p:cNvPr>
          <p:cNvSpPr txBox="1"/>
          <p:nvPr/>
        </p:nvSpPr>
        <p:spPr>
          <a:xfrm>
            <a:off x="7520822" y="2851273"/>
            <a:ext cx="4568259" cy="1477328"/>
          </a:xfrm>
          <a:prstGeom prst="rect">
            <a:avLst/>
          </a:prstGeom>
          <a:noFill/>
        </p:spPr>
        <p:txBody>
          <a:bodyPr wrap="square">
            <a:spAutoFit/>
          </a:bodyPr>
          <a:lstStyle/>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mkfastq</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b="1"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count</a:t>
            </a:r>
            <a:r>
              <a:rPr lang="en-US" altLang="ko-Kore-US" sz="1800" b="1"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b="1"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aggr</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targeted-compare</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targeted-depth</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p:txBody>
      </p:sp>
      <p:sp>
        <p:nvSpPr>
          <p:cNvPr id="11" name="TextBox 10">
            <a:extLst>
              <a:ext uri="{FF2B5EF4-FFF2-40B4-BE49-F238E27FC236}">
                <a16:creationId xmlns:a16="http://schemas.microsoft.com/office/drawing/2014/main" id="{FA1FF33C-ED5C-827C-16D1-AA681C9B3B58}"/>
              </a:ext>
            </a:extLst>
          </p:cNvPr>
          <p:cNvSpPr txBox="1"/>
          <p:nvPr/>
        </p:nvSpPr>
        <p:spPr>
          <a:xfrm>
            <a:off x="579589" y="5352210"/>
            <a:ext cx="6370833"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https://support.10xgenomics.com/spatial-gene-expression/software/pipelines/latest/what-is-space-ranger</a:t>
            </a:r>
          </a:p>
        </p:txBody>
      </p:sp>
      <p:sp>
        <p:nvSpPr>
          <p:cNvPr id="3" name="Rectangle 2">
            <a:extLst>
              <a:ext uri="{FF2B5EF4-FFF2-40B4-BE49-F238E27FC236}">
                <a16:creationId xmlns:a16="http://schemas.microsoft.com/office/drawing/2014/main" id="{E159A237-1FAC-C980-3F9D-6CB06B589A7C}"/>
              </a:ext>
            </a:extLst>
          </p:cNvPr>
          <p:cNvSpPr/>
          <p:nvPr/>
        </p:nvSpPr>
        <p:spPr>
          <a:xfrm>
            <a:off x="3540034" y="4049486"/>
            <a:ext cx="888275" cy="4180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95467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F64BE7-66B0-FD55-9B6F-8BA54B9FAE23}"/>
              </a:ext>
            </a:extLst>
          </p:cNvPr>
          <p:cNvSpPr>
            <a:spLocks noGrp="1"/>
          </p:cNvSpPr>
          <p:nvPr>
            <p:ph type="title"/>
          </p:nvPr>
        </p:nvSpPr>
        <p:spPr/>
        <p:txBody>
          <a:bodyPr/>
          <a:lstStyle/>
          <a:p>
            <a:r>
              <a:rPr kumimoji="1" lang="en-US" altLang="ko-Kore-US" dirty="0"/>
              <a:t>Installing Space Ranger</a:t>
            </a:r>
            <a:endParaRPr kumimoji="1" lang="ko-Kore-US" altLang="en-US" dirty="0"/>
          </a:p>
        </p:txBody>
      </p:sp>
      <p:sp>
        <p:nvSpPr>
          <p:cNvPr id="3" name="내용 개체 틀 2">
            <a:extLst>
              <a:ext uri="{FF2B5EF4-FFF2-40B4-BE49-F238E27FC236}">
                <a16:creationId xmlns:a16="http://schemas.microsoft.com/office/drawing/2014/main" id="{867F9BCF-1C96-6DF2-5301-156A4B3781AD}"/>
              </a:ext>
            </a:extLst>
          </p:cNvPr>
          <p:cNvSpPr>
            <a:spLocks noGrp="1"/>
          </p:cNvSpPr>
          <p:nvPr>
            <p:ph idx="1"/>
          </p:nvPr>
        </p:nvSpPr>
        <p:spPr>
          <a:xfrm>
            <a:off x="410817" y="1471991"/>
            <a:ext cx="11198085" cy="3681793"/>
          </a:xfrm>
        </p:spPr>
        <p:txBody>
          <a:bodyPr>
            <a:normAutofit/>
          </a:bodyPr>
          <a:lstStyle/>
          <a:p>
            <a:pPr algn="l">
              <a:buFont typeface="+mj-lt"/>
              <a:buAutoNum type="arabicPeriod"/>
            </a:pPr>
            <a:r>
              <a:rPr lang="ko-KR" altLang="en-US" b="0" i="0" dirty="0">
                <a:effectLst/>
                <a:latin typeface="+mj-lt"/>
              </a:rPr>
              <a:t> </a:t>
            </a:r>
            <a:r>
              <a:rPr lang="en" altLang="ko-Kore-US" b="0" i="0" dirty="0">
                <a:effectLst/>
                <a:latin typeface="+mj-lt"/>
              </a:rPr>
              <a:t>Download and unpack the Space Ranger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any location</a:t>
            </a:r>
          </a:p>
          <a:p>
            <a:pPr algn="l">
              <a:buFont typeface="+mj-lt"/>
              <a:buAutoNum type="arabicPeriod"/>
            </a:pPr>
            <a:endParaRPr lang="en" altLang="ko-Kore-US" dirty="0">
              <a:latin typeface="+mj-lt"/>
            </a:endParaRPr>
          </a:p>
          <a:p>
            <a:pPr algn="l">
              <a:buFont typeface="+mj-lt"/>
              <a:buAutoNum type="arabicPeriod"/>
            </a:pPr>
            <a:endParaRPr lang="en" altLang="ko-Kore-US" b="0" i="0" dirty="0">
              <a:effectLst/>
              <a:latin typeface="+mj-lt"/>
            </a:endParaRPr>
          </a:p>
          <a:p>
            <a:pPr algn="l">
              <a:buFont typeface="+mj-lt"/>
              <a:buAutoNum type="arabicPeriod"/>
            </a:pPr>
            <a:r>
              <a:rPr lang="ko-KR" altLang="en-US" b="0" i="0" dirty="0">
                <a:effectLst/>
                <a:latin typeface="+mj-lt"/>
              </a:rPr>
              <a:t> </a:t>
            </a:r>
            <a:r>
              <a:rPr lang="en" altLang="ko-Kore-US" b="0" i="0" dirty="0">
                <a:effectLst/>
                <a:latin typeface="+mj-lt"/>
              </a:rPr>
              <a:t>Download and unpack proper reference data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 convenient location</a:t>
            </a:r>
          </a:p>
          <a:p>
            <a:pPr algn="l">
              <a:buFont typeface="+mj-lt"/>
              <a:buAutoNum type="arabicPeriod"/>
            </a:pPr>
            <a:endParaRPr lang="en" altLang="ko-Kore-US" b="0" i="0" dirty="0">
              <a:effectLst/>
              <a:latin typeface="+mj-lt"/>
            </a:endParaRPr>
          </a:p>
          <a:p>
            <a:pPr marL="0" indent="0" algn="l">
              <a:buNone/>
            </a:pPr>
            <a:endParaRPr lang="en" altLang="ko-Kore-US" b="0" i="0" dirty="0">
              <a:effectLst/>
              <a:latin typeface="+mj-lt"/>
            </a:endParaRPr>
          </a:p>
          <a:p>
            <a:pPr marL="0" indent="0" algn="l">
              <a:buNone/>
            </a:pPr>
            <a:r>
              <a:rPr lang="en-US" altLang="ko-KR" b="0" i="0" dirty="0">
                <a:effectLst/>
                <a:latin typeface="+mj-lt"/>
              </a:rPr>
              <a:t>3.</a:t>
            </a:r>
            <a:r>
              <a:rPr lang="ko-KR" altLang="en-US" b="0" i="0" dirty="0">
                <a:effectLst/>
                <a:latin typeface="+mj-lt"/>
              </a:rPr>
              <a:t> </a:t>
            </a:r>
            <a:r>
              <a:rPr lang="en" altLang="ko-Kore-US" b="0" i="0" dirty="0">
                <a:effectLst/>
                <a:latin typeface="+mj-lt"/>
              </a:rPr>
              <a:t>Pre-pend the Space Ranger directory to your </a:t>
            </a:r>
            <a:r>
              <a:rPr lang="en" altLang="ko-Kore-US" b="0" i="0" dirty="0">
                <a:effectLst/>
                <a:latin typeface="Courier New" panose="02070309020205020404" pitchFamily="49" charset="0"/>
                <a:cs typeface="Courier New" panose="02070309020205020404" pitchFamily="49" charset="0"/>
              </a:rPr>
              <a:t>$PATH</a:t>
            </a:r>
          </a:p>
        </p:txBody>
      </p:sp>
      <p:sp>
        <p:nvSpPr>
          <p:cNvPr id="4" name="날짜 개체 틀 3">
            <a:extLst>
              <a:ext uri="{FF2B5EF4-FFF2-40B4-BE49-F238E27FC236}">
                <a16:creationId xmlns:a16="http://schemas.microsoft.com/office/drawing/2014/main" id="{54FBC10B-5063-5649-D663-9966A6B325FF}"/>
              </a:ext>
            </a:extLst>
          </p:cNvPr>
          <p:cNvSpPr>
            <a:spLocks noGrp="1"/>
          </p:cNvSpPr>
          <p:nvPr>
            <p:ph type="dt" sz="half" idx="10"/>
          </p:nvPr>
        </p:nvSpPr>
        <p:spPr/>
        <p:txBody>
          <a:bodyPr/>
          <a:lstStyle/>
          <a:p>
            <a:r>
              <a:rPr lang="en-US" dirty="0"/>
              <a:t>Spatial Transcriptomics</a:t>
            </a:r>
            <a:endParaRPr lang="en-KR" dirty="0"/>
          </a:p>
        </p:txBody>
      </p:sp>
      <p:sp>
        <p:nvSpPr>
          <p:cNvPr id="5" name="바닥글 개체 틀 4">
            <a:extLst>
              <a:ext uri="{FF2B5EF4-FFF2-40B4-BE49-F238E27FC236}">
                <a16:creationId xmlns:a16="http://schemas.microsoft.com/office/drawing/2014/main" id="{CDB5D55E-DA4A-C69E-4C88-0FFD0944040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762B68F-D8CC-4775-05C1-985D7BF5D12D}"/>
              </a:ext>
            </a:extLst>
          </p:cNvPr>
          <p:cNvSpPr>
            <a:spLocks noGrp="1"/>
          </p:cNvSpPr>
          <p:nvPr>
            <p:ph type="sldNum" sz="quarter" idx="12"/>
          </p:nvPr>
        </p:nvSpPr>
        <p:spPr/>
        <p:txBody>
          <a:bodyPr/>
          <a:lstStyle/>
          <a:p>
            <a:fld id="{11828C5E-8CE4-D747-8F0F-AA7D410D5DC1}" type="slidenum">
              <a:rPr lang="en-KR" smtClean="0"/>
              <a:pPr/>
              <a:t>11</a:t>
            </a:fld>
            <a:endParaRPr lang="en-KR" dirty="0"/>
          </a:p>
        </p:txBody>
      </p:sp>
      <p:sp>
        <p:nvSpPr>
          <p:cNvPr id="14" name="TextBox 13">
            <a:extLst>
              <a:ext uri="{FF2B5EF4-FFF2-40B4-BE49-F238E27FC236}">
                <a16:creationId xmlns:a16="http://schemas.microsoft.com/office/drawing/2014/main" id="{B0893232-3074-17FD-0E83-6335C0018E10}"/>
              </a:ext>
            </a:extLst>
          </p:cNvPr>
          <p:cNvSpPr txBox="1"/>
          <p:nvPr/>
        </p:nvSpPr>
        <p:spPr>
          <a:xfrm>
            <a:off x="707789" y="5510317"/>
            <a:ext cx="6096000"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https://support.10xgenomics.com/spatial-gene-expression/software/pipelines/latest/installation</a:t>
            </a:r>
          </a:p>
        </p:txBody>
      </p:sp>
      <p:sp>
        <p:nvSpPr>
          <p:cNvPr id="7" name="직사각형 5">
            <a:extLst>
              <a:ext uri="{FF2B5EF4-FFF2-40B4-BE49-F238E27FC236}">
                <a16:creationId xmlns:a16="http://schemas.microsoft.com/office/drawing/2014/main" id="{6A70DE65-920E-9441-89C1-3307F7E1D104}"/>
              </a:ext>
            </a:extLst>
          </p:cNvPr>
          <p:cNvSpPr/>
          <p:nvPr/>
        </p:nvSpPr>
        <p:spPr>
          <a:xfrm>
            <a:off x="707789" y="1935349"/>
            <a:ext cx="7772400" cy="844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cd /opt</a:t>
            </a:r>
          </a:p>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spaceranger-2.0.0.tar.gz</a:t>
            </a:r>
          </a:p>
        </p:txBody>
      </p:sp>
      <p:sp>
        <p:nvSpPr>
          <p:cNvPr id="8" name="직사각형 5">
            <a:extLst>
              <a:ext uri="{FF2B5EF4-FFF2-40B4-BE49-F238E27FC236}">
                <a16:creationId xmlns:a16="http://schemas.microsoft.com/office/drawing/2014/main" id="{943C8A39-4711-BD0A-18EE-FE45E805A647}"/>
              </a:ext>
            </a:extLst>
          </p:cNvPr>
          <p:cNvSpPr/>
          <p:nvPr/>
        </p:nvSpPr>
        <p:spPr>
          <a:xfrm>
            <a:off x="707789" y="3698029"/>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refdata-gex-GRCh38-2020-A.tar.gz</a:t>
            </a:r>
          </a:p>
        </p:txBody>
      </p:sp>
      <p:sp>
        <p:nvSpPr>
          <p:cNvPr id="9" name="직사각형 5">
            <a:extLst>
              <a:ext uri="{FF2B5EF4-FFF2-40B4-BE49-F238E27FC236}">
                <a16:creationId xmlns:a16="http://schemas.microsoft.com/office/drawing/2014/main" id="{E443C470-CBF2-FE43-0324-F4C92B2CF082}"/>
              </a:ext>
            </a:extLst>
          </p:cNvPr>
          <p:cNvSpPr/>
          <p:nvPr/>
        </p:nvSpPr>
        <p:spPr>
          <a:xfrm>
            <a:off x="707789" y="4972396"/>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export PATH=/opt/spaceranger-2.0.0:$PATH</a:t>
            </a:r>
          </a:p>
        </p:txBody>
      </p:sp>
    </p:spTree>
    <p:extLst>
      <p:ext uri="{BB962C8B-B14F-4D97-AF65-F5344CB8AC3E}">
        <p14:creationId xmlns:p14="http://schemas.microsoft.com/office/powerpoint/2010/main" val="307722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DFB410-B3F7-0207-405A-623F9DAC8BDD}"/>
              </a:ext>
            </a:extLst>
          </p:cNvPr>
          <p:cNvSpPr>
            <a:spLocks noGrp="1"/>
          </p:cNvSpPr>
          <p:nvPr>
            <p:ph type="title"/>
          </p:nvPr>
        </p:nvSpPr>
        <p:spPr/>
        <p:txBody>
          <a:bodyPr/>
          <a:lstStyle/>
          <a:p>
            <a:r>
              <a:rPr kumimoji="1" lang="en-US" altLang="ko-Kore-US" dirty="0"/>
              <a:t>Run </a:t>
            </a:r>
            <a:r>
              <a:rPr kumimoji="1" lang="en-US" altLang="ko-Kore-US" i="1" dirty="0" err="1"/>
              <a:t>spaceranger</a:t>
            </a:r>
            <a:r>
              <a:rPr kumimoji="1" lang="en-US" altLang="ko-Kore-US" i="1" dirty="0"/>
              <a:t> count</a:t>
            </a:r>
            <a:r>
              <a:rPr kumimoji="1" lang="en-US" altLang="ko-Kore-US" dirty="0"/>
              <a:t> command</a:t>
            </a:r>
            <a:endParaRPr kumimoji="1" lang="ko-Kore-US" altLang="en-US" dirty="0"/>
          </a:p>
        </p:txBody>
      </p:sp>
      <p:sp>
        <p:nvSpPr>
          <p:cNvPr id="4" name="날짜 개체 틀 3">
            <a:extLst>
              <a:ext uri="{FF2B5EF4-FFF2-40B4-BE49-F238E27FC236}">
                <a16:creationId xmlns:a16="http://schemas.microsoft.com/office/drawing/2014/main" id="{ECC767C0-F99B-E500-DE58-D53ACDA4349B}"/>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480E73C-1F52-B242-E253-E4326C5A7B26}"/>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D520461-1E88-F566-37A2-E49C1B04DCD2}"/>
              </a:ext>
            </a:extLst>
          </p:cNvPr>
          <p:cNvSpPr>
            <a:spLocks noGrp="1"/>
          </p:cNvSpPr>
          <p:nvPr>
            <p:ph type="sldNum" sz="quarter" idx="12"/>
          </p:nvPr>
        </p:nvSpPr>
        <p:spPr/>
        <p:txBody>
          <a:bodyPr/>
          <a:lstStyle/>
          <a:p>
            <a:fld id="{11828C5E-8CE4-D747-8F0F-AA7D410D5DC1}" type="slidenum">
              <a:rPr lang="en-KR" smtClean="0"/>
              <a:pPr/>
              <a:t>12</a:t>
            </a:fld>
            <a:endParaRPr lang="en-KR" dirty="0"/>
          </a:p>
        </p:txBody>
      </p:sp>
      <p:sp>
        <p:nvSpPr>
          <p:cNvPr id="8" name="TextBox 7">
            <a:extLst>
              <a:ext uri="{FF2B5EF4-FFF2-40B4-BE49-F238E27FC236}">
                <a16:creationId xmlns:a16="http://schemas.microsoft.com/office/drawing/2014/main" id="{995BCAFB-F90B-E31A-EFF7-EB52204C859F}"/>
              </a:ext>
            </a:extLst>
          </p:cNvPr>
          <p:cNvSpPr txBox="1"/>
          <p:nvPr/>
        </p:nvSpPr>
        <p:spPr>
          <a:xfrm>
            <a:off x="410817" y="3949700"/>
            <a:ext cx="8740440"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https://support.10xgenomics.com/spatial-gene-expression/software/pipelines/latest/using/count</a:t>
            </a:r>
          </a:p>
        </p:txBody>
      </p:sp>
      <p:sp>
        <p:nvSpPr>
          <p:cNvPr id="9" name="TextBox 8">
            <a:extLst>
              <a:ext uri="{FF2B5EF4-FFF2-40B4-BE49-F238E27FC236}">
                <a16:creationId xmlns:a16="http://schemas.microsoft.com/office/drawing/2014/main" id="{47F6B182-4761-7DBF-55AB-45EC6BCE4629}"/>
              </a:ext>
            </a:extLst>
          </p:cNvPr>
          <p:cNvSpPr txBox="1"/>
          <p:nvPr/>
        </p:nvSpPr>
        <p:spPr>
          <a:xfrm>
            <a:off x="309217" y="4909306"/>
            <a:ext cx="11198084"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ore-US" sz="2400" dirty="0"/>
              <a:t>Input : the microscope image (</a:t>
            </a:r>
            <a:r>
              <a:rPr kumimoji="1" lang="en-US" altLang="ko-Kore-US" sz="2400" dirty="0">
                <a:latin typeface="Courier New" panose="02070309020205020404" pitchFamily="49" charset="0"/>
                <a:cs typeface="Courier New" panose="02070309020205020404" pitchFamily="49" charset="0"/>
              </a:rPr>
              <a:t>.tiff</a:t>
            </a:r>
            <a:r>
              <a:rPr kumimoji="1" lang="en-US" altLang="ko-Kore-US" sz="2400" dirty="0"/>
              <a:t>), FASTQ files(</a:t>
            </a:r>
            <a:r>
              <a:rPr kumimoji="1" lang="en-US" altLang="ko-Kore-US" sz="2400" dirty="0" err="1">
                <a:latin typeface="Courier New" panose="02070309020205020404" pitchFamily="49" charset="0"/>
                <a:cs typeface="Courier New" panose="02070309020205020404" pitchFamily="49" charset="0"/>
              </a:rPr>
              <a:t>Fastq</a:t>
            </a:r>
            <a:r>
              <a:rPr kumimoji="1" lang="en-US" altLang="ko-Kore-US" sz="2400" dirty="0"/>
              <a:t>)</a:t>
            </a:r>
          </a:p>
          <a:p>
            <a:pPr marL="342900" indent="-342900">
              <a:buFont typeface="Arial" panose="020B0604020202020204" pitchFamily="34" charset="0"/>
              <a:buChar char="•"/>
            </a:pPr>
            <a:r>
              <a:rPr kumimoji="1" lang="en-US" altLang="ko-Kore-US" sz="2400" dirty="0"/>
              <a:t>Perform : sequence alignment, tissue detection</a:t>
            </a:r>
          </a:p>
          <a:p>
            <a:pPr marL="342900" indent="-342900">
              <a:buFont typeface="Arial" panose="020B0604020202020204" pitchFamily="34" charset="0"/>
              <a:buChar char="•"/>
            </a:pPr>
            <a:r>
              <a:rPr kumimoji="1" lang="en-US" altLang="ko-Kore-US" sz="2400" dirty="0"/>
              <a:t>Output : gene-spot matrix</a:t>
            </a:r>
            <a:endParaRPr kumimoji="1" lang="ko-Kore-US" altLang="en-US" sz="2400" dirty="0"/>
          </a:p>
        </p:txBody>
      </p:sp>
      <p:sp>
        <p:nvSpPr>
          <p:cNvPr id="3" name="직사각형 5">
            <a:extLst>
              <a:ext uri="{FF2B5EF4-FFF2-40B4-BE49-F238E27FC236}">
                <a16:creationId xmlns:a16="http://schemas.microsoft.com/office/drawing/2014/main" id="{08836823-AAD4-8AEF-FE79-442DF6E7F968}"/>
              </a:ext>
            </a:extLst>
          </p:cNvPr>
          <p:cNvSpPr/>
          <p:nvPr/>
        </p:nvSpPr>
        <p:spPr>
          <a:xfrm>
            <a:off x="438653" y="1316482"/>
            <a:ext cx="10939212" cy="2633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$cd /home/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a:t>
            </a:r>
          </a:p>
          <a:p>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spaceranger</a:t>
            </a:r>
            <a:r>
              <a:rPr lang="en-US" altLang="ko-KR" sz="1500" dirty="0">
                <a:solidFill>
                  <a:schemeClr val="tx1"/>
                </a:solidFill>
                <a:latin typeface="Courier New" panose="02070309020205020404" pitchFamily="49" charset="0"/>
                <a:cs typeface="Courier New" panose="02070309020205020404" pitchFamily="49" charset="0"/>
              </a:rPr>
              <a:t> count --id=sample345 \ #Output directory</a:t>
            </a:r>
          </a:p>
          <a:p>
            <a:r>
              <a:rPr lang="en-US" altLang="ko-KR" sz="1500" dirty="0">
                <a:solidFill>
                  <a:schemeClr val="tx1"/>
                </a:solidFill>
                <a:latin typeface="Courier New" panose="02070309020205020404" pitchFamily="49" charset="0"/>
                <a:cs typeface="Courier New" panose="02070309020205020404" pitchFamily="49" charset="0"/>
              </a:rPr>
              <a:t>                   --transcriptome=/home/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/GRCh38-2020-A \ #Path to Reference</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fastqs</a:t>
            </a:r>
            <a:r>
              <a:rPr lang="en-US" altLang="ko-KR" sz="1500" dirty="0">
                <a:solidFill>
                  <a:schemeClr val="tx1"/>
                </a:solidFill>
                <a:latin typeface="Courier New" panose="02070309020205020404" pitchFamily="49" charset="0"/>
                <a:cs typeface="Courier New" panose="02070309020205020404" pitchFamily="49" charset="0"/>
              </a:rPr>
              <a:t>=/home/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/runs/HAWT7ADXX/outs/</a:t>
            </a:r>
            <a:r>
              <a:rPr lang="en-US" altLang="ko-KR" sz="1500" dirty="0" err="1">
                <a:solidFill>
                  <a:schemeClr val="tx1"/>
                </a:solidFill>
                <a:latin typeface="Courier New" panose="02070309020205020404" pitchFamily="49" charset="0"/>
                <a:cs typeface="Courier New" panose="02070309020205020404" pitchFamily="49" charset="0"/>
              </a:rPr>
              <a:t>fastq_path</a:t>
            </a:r>
            <a:r>
              <a:rPr lang="en-US" altLang="ko-KR" sz="1500" dirty="0">
                <a:solidFill>
                  <a:schemeClr val="tx1"/>
                </a:solidFill>
                <a:latin typeface="Courier New" panose="02070309020205020404" pitchFamily="49" charset="0"/>
                <a:cs typeface="Courier New" panose="02070309020205020404" pitchFamily="49" charset="0"/>
              </a:rPr>
              <a:t> \ #Path to FASTQs</a:t>
            </a:r>
          </a:p>
          <a:p>
            <a:r>
              <a:rPr lang="en-US" altLang="ko-KR" sz="1500" dirty="0">
                <a:solidFill>
                  <a:schemeClr val="tx1"/>
                </a:solidFill>
                <a:latin typeface="Courier New" panose="02070309020205020404" pitchFamily="49" charset="0"/>
                <a:cs typeface="Courier New" panose="02070309020205020404" pitchFamily="49" charset="0"/>
              </a:rPr>
              <a:t>                   --sample=</a:t>
            </a:r>
            <a:r>
              <a:rPr lang="en-US" altLang="ko-KR" sz="1500" dirty="0" err="1">
                <a:solidFill>
                  <a:schemeClr val="tx1"/>
                </a:solidFill>
                <a:latin typeface="Courier New" panose="02070309020205020404" pitchFamily="49" charset="0"/>
                <a:cs typeface="Courier New" panose="02070309020205020404" pitchFamily="49" charset="0"/>
              </a:rPr>
              <a:t>mysample</a:t>
            </a:r>
            <a:r>
              <a:rPr lang="en-US" altLang="ko-KR" sz="1500" dirty="0">
                <a:solidFill>
                  <a:schemeClr val="tx1"/>
                </a:solidFill>
                <a:latin typeface="Courier New" panose="02070309020205020404" pitchFamily="49" charset="0"/>
                <a:cs typeface="Courier New" panose="02070309020205020404" pitchFamily="49" charset="0"/>
              </a:rPr>
              <a:t> \ #Sample name from FASTQ filename</a:t>
            </a:r>
          </a:p>
          <a:p>
            <a:r>
              <a:rPr lang="en-US" altLang="ko-KR" sz="1500" dirty="0">
                <a:solidFill>
                  <a:schemeClr val="tx1"/>
                </a:solidFill>
                <a:latin typeface="Courier New" panose="02070309020205020404" pitchFamily="49" charset="0"/>
                <a:cs typeface="Courier New" panose="02070309020205020404" pitchFamily="49" charset="0"/>
              </a:rPr>
              <a:t>                   --image=/home/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/runs/images/sample345.tiff \ #Path to brightfield image</a:t>
            </a:r>
          </a:p>
          <a:p>
            <a:r>
              <a:rPr lang="en-US" altLang="ko-KR" sz="1500" dirty="0">
                <a:solidFill>
                  <a:schemeClr val="tx1"/>
                </a:solidFill>
                <a:latin typeface="Courier New" panose="02070309020205020404" pitchFamily="49" charset="0"/>
                <a:cs typeface="Courier New" panose="02070309020205020404" pitchFamily="49" charset="0"/>
              </a:rPr>
              <a:t>                   --slide=V19J01-123 \ #Slide ID</a:t>
            </a:r>
          </a:p>
          <a:p>
            <a:r>
              <a:rPr lang="en-US" altLang="ko-KR" sz="1500" dirty="0">
                <a:solidFill>
                  <a:schemeClr val="tx1"/>
                </a:solidFill>
                <a:latin typeface="Courier New" panose="02070309020205020404" pitchFamily="49" charset="0"/>
                <a:cs typeface="Courier New" panose="02070309020205020404" pitchFamily="49" charset="0"/>
              </a:rPr>
              <a:t>                   --area=A1 \ #Capture area</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localcores</a:t>
            </a:r>
            <a:r>
              <a:rPr lang="en-US" altLang="ko-KR" sz="1500" dirty="0">
                <a:solidFill>
                  <a:schemeClr val="tx1"/>
                </a:solidFill>
                <a:latin typeface="Courier New" panose="02070309020205020404" pitchFamily="49" charset="0"/>
                <a:cs typeface="Courier New" panose="02070309020205020404" pitchFamily="49" charset="0"/>
              </a:rPr>
              <a:t>=8 \ #Allowed cores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localmem</a:t>
            </a:r>
            <a:r>
              <a:rPr lang="en-US" altLang="ko-KR" sz="1500" dirty="0">
                <a:solidFill>
                  <a:schemeClr val="tx1"/>
                </a:solidFill>
                <a:latin typeface="Courier New" panose="02070309020205020404" pitchFamily="49" charset="0"/>
                <a:cs typeface="Courier New" panose="02070309020205020404" pitchFamily="49" charset="0"/>
              </a:rPr>
              <a:t>=64 #Allowed memory (GB)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8723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 of Space Ranger</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13</a:t>
            </a:fld>
            <a:endParaRPr lang="en-KR" dirty="0"/>
          </a:p>
        </p:txBody>
      </p:sp>
      <p:pic>
        <p:nvPicPr>
          <p:cNvPr id="8" name="그림 7">
            <a:extLst>
              <a:ext uri="{FF2B5EF4-FFF2-40B4-BE49-F238E27FC236}">
                <a16:creationId xmlns:a16="http://schemas.microsoft.com/office/drawing/2014/main" id="{B402D9FD-7E36-0931-76B3-29A19F5A8C04}"/>
              </a:ext>
            </a:extLst>
          </p:cNvPr>
          <p:cNvPicPr>
            <a:picLocks noChangeAspect="1"/>
          </p:cNvPicPr>
          <p:nvPr/>
        </p:nvPicPr>
        <p:blipFill rotWithShape="1">
          <a:blip r:embed="rId2"/>
          <a:srcRect l="25628" t="56970" r="25988" b="8687"/>
          <a:stretch/>
        </p:blipFill>
        <p:spPr>
          <a:xfrm>
            <a:off x="4066726" y="1366822"/>
            <a:ext cx="3627783" cy="2816087"/>
          </a:xfrm>
          <a:prstGeom prst="rect">
            <a:avLst/>
          </a:prstGeom>
        </p:spPr>
      </p:pic>
      <p:sp>
        <p:nvSpPr>
          <p:cNvPr id="10" name="TextBox 9">
            <a:extLst>
              <a:ext uri="{FF2B5EF4-FFF2-40B4-BE49-F238E27FC236}">
                <a16:creationId xmlns:a16="http://schemas.microsoft.com/office/drawing/2014/main" id="{E166001F-3D57-5E9B-335D-8C0DAEED7A0E}"/>
              </a:ext>
            </a:extLst>
          </p:cNvPr>
          <p:cNvSpPr txBox="1"/>
          <p:nvPr/>
        </p:nvSpPr>
        <p:spPr>
          <a:xfrm>
            <a:off x="431928" y="6040614"/>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pSp>
        <p:nvGrpSpPr>
          <p:cNvPr id="12" name="그룹 11">
            <a:extLst>
              <a:ext uri="{FF2B5EF4-FFF2-40B4-BE49-F238E27FC236}">
                <a16:creationId xmlns:a16="http://schemas.microsoft.com/office/drawing/2014/main" id="{0BCC0C36-FFCE-496D-6EA7-1D77268D4C4C}"/>
              </a:ext>
            </a:extLst>
          </p:cNvPr>
          <p:cNvGrpSpPr>
            <a:grpSpLocks noChangeAspect="1"/>
          </p:cNvGrpSpPr>
          <p:nvPr/>
        </p:nvGrpSpPr>
        <p:grpSpPr>
          <a:xfrm>
            <a:off x="410816" y="1368859"/>
            <a:ext cx="3627783" cy="4708107"/>
            <a:chOff x="410817" y="1368860"/>
            <a:chExt cx="3034146" cy="3937690"/>
          </a:xfrm>
        </p:grpSpPr>
        <p:pic>
          <p:nvPicPr>
            <p:cNvPr id="7" name="그림 6">
              <a:extLst>
                <a:ext uri="{FF2B5EF4-FFF2-40B4-BE49-F238E27FC236}">
                  <a16:creationId xmlns:a16="http://schemas.microsoft.com/office/drawing/2014/main" id="{7B4F6B23-D501-1891-579F-4A06ADA9CF37}"/>
                </a:ext>
              </a:extLst>
            </p:cNvPr>
            <p:cNvPicPr>
              <a:picLocks noChangeAspect="1"/>
            </p:cNvPicPr>
            <p:nvPr/>
          </p:nvPicPr>
          <p:blipFill rotWithShape="1">
            <a:blip r:embed="rId2"/>
            <a:srcRect l="25957" r="25660" b="42583"/>
            <a:stretch/>
          </p:blipFill>
          <p:spPr>
            <a:xfrm>
              <a:off x="410817" y="1368860"/>
              <a:ext cx="3034146" cy="3937690"/>
            </a:xfrm>
            <a:prstGeom prst="rect">
              <a:avLst/>
            </a:prstGeom>
          </p:spPr>
        </p:pic>
        <p:sp>
          <p:nvSpPr>
            <p:cNvPr id="11" name="직사각형 10">
              <a:extLst>
                <a:ext uri="{FF2B5EF4-FFF2-40B4-BE49-F238E27FC236}">
                  <a16:creationId xmlns:a16="http://schemas.microsoft.com/office/drawing/2014/main" id="{CEB525AE-1E63-5A48-9B16-2250A8FFD006}"/>
                </a:ext>
              </a:extLst>
            </p:cNvPr>
            <p:cNvSpPr/>
            <p:nvPr/>
          </p:nvSpPr>
          <p:spPr>
            <a:xfrm>
              <a:off x="477883" y="1814439"/>
              <a:ext cx="2923538" cy="1403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grpSp>
      <p:sp>
        <p:nvSpPr>
          <p:cNvPr id="3" name="TextBox 2">
            <a:extLst>
              <a:ext uri="{FF2B5EF4-FFF2-40B4-BE49-F238E27FC236}">
                <a16:creationId xmlns:a16="http://schemas.microsoft.com/office/drawing/2014/main" id="{9B995DF7-85D9-8662-9AE3-9D4575FA1BDF}"/>
              </a:ext>
            </a:extLst>
          </p:cNvPr>
          <p:cNvSpPr txBox="1"/>
          <p:nvPr/>
        </p:nvSpPr>
        <p:spPr>
          <a:xfrm>
            <a:off x="8961911" y="1675454"/>
            <a:ext cx="3230088" cy="369332"/>
          </a:xfrm>
          <a:prstGeom prst="rect">
            <a:avLst/>
          </a:prstGeom>
          <a:noFill/>
        </p:spPr>
        <p:txBody>
          <a:bodyPr wrap="square" rtlCol="0">
            <a:spAutoFit/>
          </a:bodyPr>
          <a:lstStyle/>
          <a:p>
            <a:r>
              <a:rPr kumimoji="1" lang="en-US" altLang="ko-Kore-US" dirty="0">
                <a:latin typeface="Courier" pitchFamily="2" charset="0"/>
              </a:rPr>
              <a:t>read10XVisium</a:t>
            </a:r>
            <a:r>
              <a:rPr kumimoji="1" lang="en-US" altLang="ko-Kore-US" dirty="0"/>
              <a:t> Input files</a:t>
            </a:r>
            <a:endParaRPr kumimoji="1" lang="ko-Kore-US" altLang="en-US" dirty="0"/>
          </a:p>
        </p:txBody>
      </p:sp>
      <p:cxnSp>
        <p:nvCxnSpPr>
          <p:cNvPr id="13" name="직선 화살표 연결선 12">
            <a:extLst>
              <a:ext uri="{FF2B5EF4-FFF2-40B4-BE49-F238E27FC236}">
                <a16:creationId xmlns:a16="http://schemas.microsoft.com/office/drawing/2014/main" id="{00FBA153-4B37-8653-C41E-A84118855726}"/>
              </a:ext>
            </a:extLst>
          </p:cNvPr>
          <p:cNvCxnSpPr/>
          <p:nvPr/>
        </p:nvCxnSpPr>
        <p:spPr>
          <a:xfrm>
            <a:off x="7694509" y="1860120"/>
            <a:ext cx="12102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10">
            <a:extLst>
              <a:ext uri="{FF2B5EF4-FFF2-40B4-BE49-F238E27FC236}">
                <a16:creationId xmlns:a16="http://schemas.microsoft.com/office/drawing/2014/main" id="{58470DF0-3671-6EDD-A21A-BEB7A6432A88}"/>
              </a:ext>
            </a:extLst>
          </p:cNvPr>
          <p:cNvSpPr/>
          <p:nvPr/>
        </p:nvSpPr>
        <p:spPr>
          <a:xfrm>
            <a:off x="4198975" y="1377226"/>
            <a:ext cx="3495534" cy="9657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Tree>
    <p:extLst>
      <p:ext uri="{BB962C8B-B14F-4D97-AF65-F5344CB8AC3E}">
        <p14:creationId xmlns:p14="http://schemas.microsoft.com/office/powerpoint/2010/main" val="204812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14</a:t>
            </a:fld>
            <a:endParaRPr lang="en-KR" dirty="0"/>
          </a:p>
        </p:txBody>
      </p:sp>
      <p:sp>
        <p:nvSpPr>
          <p:cNvPr id="10" name="TextBox 9">
            <a:extLst>
              <a:ext uri="{FF2B5EF4-FFF2-40B4-BE49-F238E27FC236}">
                <a16:creationId xmlns:a16="http://schemas.microsoft.com/office/drawing/2014/main" id="{0AD93580-3F07-78EF-98F5-715F38EE5617}"/>
              </a:ext>
            </a:extLst>
          </p:cNvPr>
          <p:cNvSpPr txBox="1"/>
          <p:nvPr/>
        </p:nvSpPr>
        <p:spPr>
          <a:xfrm>
            <a:off x="410817" y="1195338"/>
            <a:ext cx="11277599" cy="5570756"/>
          </a:xfrm>
          <a:prstGeom prst="rect">
            <a:avLst/>
          </a:prstGeom>
          <a:noFill/>
        </p:spPr>
        <p:txBody>
          <a:bodyPr wrap="square">
            <a:spAutoFit/>
          </a:bodyPr>
          <a:lstStyle/>
          <a:p>
            <a:pPr marL="342900" indent="-342900">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raw_feature_bc_matrix</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US" altLang="ko-KR" sz="2000" i="0" dirty="0">
                <a:effectLst/>
                <a:latin typeface="Arial" panose="020B0604020202020204" pitchFamily="34" charset="0"/>
                <a:cs typeface="Arial" panose="020B0604020202020204" pitchFamily="34" charset="0"/>
              </a:rPr>
              <a:t>Dataset having</a:t>
            </a:r>
            <a:r>
              <a:rPr lang="en" altLang="ko-Kore-US" sz="2000" i="0" dirty="0">
                <a:effectLst/>
                <a:latin typeface="Arial" panose="020B0604020202020204" pitchFamily="34" charset="0"/>
                <a:cs typeface="Arial" panose="020B0604020202020204" pitchFamily="34" charset="0"/>
              </a:rPr>
              <a:t> spots that theoretically don’t overlap with tissue</a:t>
            </a:r>
            <a:endParaRPr lang="ko-Kore-US" alt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filtered_feature_bc_matrix</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Dataset filtered to the spots overlapping tissue, as determined by </a:t>
            </a:r>
            <a:r>
              <a:rPr lang="en" altLang="ko-Kore-US" sz="2000" i="0" u="none" strike="noStrike" dirty="0">
                <a:effectLst/>
                <a:latin typeface="Arial" panose="020B0604020202020204" pitchFamily="34" charset="0"/>
                <a:cs typeface="Arial" panose="020B0604020202020204" pitchFamily="34" charset="0"/>
              </a:rPr>
              <a:t>Loupe Browser</a:t>
            </a:r>
            <a:endParaRPr lang="en-US" altLang="ko-Kore-US" sz="2000" dirty="0">
              <a:latin typeface="Arial" panose="020B0604020202020204" pitchFamily="34" charset="0"/>
              <a:cs typeface="Arial" panose="020B0604020202020204" pitchFamily="34" charset="0"/>
            </a:endParaRPr>
          </a:p>
          <a:p>
            <a:r>
              <a:rPr lang="en-US" altLang="ko-Kore-US" sz="2000" dirty="0">
                <a:latin typeface="Arial" panose="020B0604020202020204" pitchFamily="34" charset="0"/>
                <a:cs typeface="Arial" panose="020B0604020202020204" pitchFamily="34" charset="0"/>
              </a:rPr>
              <a:t>      </a:t>
            </a:r>
            <a:r>
              <a:rPr lang="en" altLang="ko-Kore-US" sz="2000" i="0" u="none" strike="noStrike" dirty="0">
                <a:effectLst/>
                <a:latin typeface="Arial" panose="020B0604020202020204" pitchFamily="34" charset="0"/>
                <a:cs typeface="Arial" panose="020B0604020202020204" pitchFamily="34" charset="0"/>
              </a:rPr>
              <a:t>(</a:t>
            </a:r>
            <a:r>
              <a:rPr lang="en" altLang="ko-Kore-US" sz="2000" i="0" u="none" strike="noStrike" dirty="0" err="1">
                <a:effectLst/>
                <a:latin typeface="Arial" panose="020B0604020202020204" pitchFamily="34" charset="0"/>
                <a:cs typeface="Arial" panose="020B0604020202020204" pitchFamily="34" charset="0"/>
              </a:rPr>
              <a:t>Visium</a:t>
            </a:r>
            <a:r>
              <a:rPr lang="en" altLang="ko-Kore-US" sz="2000" i="0" u="none" strike="noStrike" dirty="0">
                <a:effectLst/>
                <a:latin typeface="Arial" panose="020B0604020202020204" pitchFamily="34" charset="0"/>
                <a:cs typeface="Arial" panose="020B0604020202020204" pitchFamily="34" charset="0"/>
              </a:rPr>
              <a:t>)</a:t>
            </a:r>
            <a:r>
              <a:rPr lang="en" altLang="ko-Kore-US" sz="2000" i="0" dirty="0">
                <a:effectLst/>
                <a:latin typeface="Arial" panose="020B0604020202020204" pitchFamily="34" charset="0"/>
                <a:cs typeface="Arial" panose="020B0604020202020204" pitchFamily="34" charset="0"/>
              </a:rPr>
              <a:t> alignment file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tissue_positions_list.csv</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The spot coordinates information is stored</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scalefactors_json.json</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S</a:t>
            </a:r>
            <a:r>
              <a:rPr lang="en" altLang="ko-Kore-US" sz="2000" i="0" dirty="0">
                <a:effectLst/>
                <a:latin typeface="Arial" panose="020B0604020202020204" pitchFamily="34" charset="0"/>
                <a:cs typeface="Arial" panose="020B0604020202020204" pitchFamily="34" charset="0"/>
              </a:rPr>
              <a:t>caling factors that convert spot coordinates to pixel coordinates</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metrics_summary.csv</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M</a:t>
            </a:r>
            <a:r>
              <a:rPr lang="en" altLang="ko-Kore-US" sz="2000" i="0" dirty="0">
                <a:effectLst/>
                <a:latin typeface="Arial" panose="020B0604020202020204" pitchFamily="34" charset="0"/>
                <a:cs typeface="Arial" panose="020B0604020202020204" pitchFamily="34" charset="0"/>
              </a:rPr>
              <a:t>etrics displayed in the interactive website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web_summary.html</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Interactive website</a:t>
            </a:r>
            <a:endParaRPr lang="en" altLang="ko-Kore-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814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15</a:t>
            </a:fld>
            <a:endParaRPr lang="en-KR" dirty="0"/>
          </a:p>
        </p:txBody>
      </p:sp>
      <p:pic>
        <p:nvPicPr>
          <p:cNvPr id="7" name="그림 6">
            <a:extLst>
              <a:ext uri="{FF2B5EF4-FFF2-40B4-BE49-F238E27FC236}">
                <a16:creationId xmlns:a16="http://schemas.microsoft.com/office/drawing/2014/main" id="{642DCD32-D8AA-B10F-5540-EC267E46CCCF}"/>
              </a:ext>
            </a:extLst>
          </p:cNvPr>
          <p:cNvPicPr>
            <a:picLocks noChangeAspect="1"/>
          </p:cNvPicPr>
          <p:nvPr/>
        </p:nvPicPr>
        <p:blipFill rotWithShape="1">
          <a:blip r:embed="rId2"/>
          <a:srcRect b="4598"/>
          <a:stretch/>
        </p:blipFill>
        <p:spPr>
          <a:xfrm>
            <a:off x="410817" y="1337448"/>
            <a:ext cx="6110514" cy="4526617"/>
          </a:xfrm>
          <a:prstGeom prst="rect">
            <a:avLst/>
          </a:prstGeom>
        </p:spPr>
      </p:pic>
      <p:sp>
        <p:nvSpPr>
          <p:cNvPr id="8" name="TextBox 7">
            <a:extLst>
              <a:ext uri="{FF2B5EF4-FFF2-40B4-BE49-F238E27FC236}">
                <a16:creationId xmlns:a16="http://schemas.microsoft.com/office/drawing/2014/main" id="{1ACD3FCD-7914-DC12-B7D0-BB12935D2BD9}"/>
              </a:ext>
            </a:extLst>
          </p:cNvPr>
          <p:cNvSpPr txBox="1"/>
          <p:nvPr/>
        </p:nvSpPr>
        <p:spPr>
          <a:xfrm>
            <a:off x="410817" y="6040731"/>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spTree>
    <p:extLst>
      <p:ext uri="{BB962C8B-B14F-4D97-AF65-F5344CB8AC3E}">
        <p14:creationId xmlns:p14="http://schemas.microsoft.com/office/powerpoint/2010/main" val="342022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16</a:t>
            </a:fld>
            <a:endParaRPr lang="en-KR" dirty="0"/>
          </a:p>
        </p:txBody>
      </p:sp>
      <p:sp>
        <p:nvSpPr>
          <p:cNvPr id="8" name="TextBox 7">
            <a:extLst>
              <a:ext uri="{FF2B5EF4-FFF2-40B4-BE49-F238E27FC236}">
                <a16:creationId xmlns:a16="http://schemas.microsoft.com/office/drawing/2014/main" id="{1ACD3FCD-7914-DC12-B7D0-BB12935D2BD9}"/>
              </a:ext>
            </a:extLst>
          </p:cNvPr>
          <p:cNvSpPr txBox="1"/>
          <p:nvPr/>
        </p:nvSpPr>
        <p:spPr>
          <a:xfrm>
            <a:off x="410817" y="5877320"/>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aphicFrame>
        <p:nvGraphicFramePr>
          <p:cNvPr id="9" name="표 9">
            <a:extLst>
              <a:ext uri="{FF2B5EF4-FFF2-40B4-BE49-F238E27FC236}">
                <a16:creationId xmlns:a16="http://schemas.microsoft.com/office/drawing/2014/main" id="{C40EC198-8536-4F30-865B-CF85C5D3B01E}"/>
              </a:ext>
            </a:extLst>
          </p:cNvPr>
          <p:cNvGraphicFramePr>
            <a:graphicFrameLocks noGrp="1"/>
          </p:cNvGraphicFramePr>
          <p:nvPr>
            <p:extLst>
              <p:ext uri="{D42A27DB-BD31-4B8C-83A1-F6EECF244321}">
                <p14:modId xmlns:p14="http://schemas.microsoft.com/office/powerpoint/2010/main" val="1054421303"/>
              </p:ext>
            </p:extLst>
          </p:nvPr>
        </p:nvGraphicFramePr>
        <p:xfrm>
          <a:off x="410816" y="1314440"/>
          <a:ext cx="11198085" cy="4532334"/>
        </p:xfrm>
        <a:graphic>
          <a:graphicData uri="http://schemas.openxmlformats.org/drawingml/2006/table">
            <a:tbl>
              <a:tblPr firstRow="1" bandRow="1">
                <a:tableStyleId>{C083E6E3-FA7D-4D7B-A595-EF9225AFEA82}</a:tableStyleId>
              </a:tblPr>
              <a:tblGrid>
                <a:gridCol w="2472233">
                  <a:extLst>
                    <a:ext uri="{9D8B030D-6E8A-4147-A177-3AD203B41FA5}">
                      <a16:colId xmlns:a16="http://schemas.microsoft.com/office/drawing/2014/main" val="1774601515"/>
                    </a:ext>
                  </a:extLst>
                </a:gridCol>
                <a:gridCol w="5460850">
                  <a:extLst>
                    <a:ext uri="{9D8B030D-6E8A-4147-A177-3AD203B41FA5}">
                      <a16:colId xmlns:a16="http://schemas.microsoft.com/office/drawing/2014/main" val="2359995808"/>
                    </a:ext>
                  </a:extLst>
                </a:gridCol>
                <a:gridCol w="3265002">
                  <a:extLst>
                    <a:ext uri="{9D8B030D-6E8A-4147-A177-3AD203B41FA5}">
                      <a16:colId xmlns:a16="http://schemas.microsoft.com/office/drawing/2014/main" val="1943698129"/>
                    </a:ext>
                  </a:extLst>
                </a:gridCol>
              </a:tblGrid>
              <a:tr h="486881">
                <a:tc>
                  <a:txBody>
                    <a:bodyPr/>
                    <a:lstStyle/>
                    <a:p>
                      <a:pPr algn="ctr"/>
                      <a:r>
                        <a:rPr lang="en-US" altLang="ko-Kore-US" sz="1400" dirty="0">
                          <a:solidFill>
                            <a:schemeClr val="tx1"/>
                          </a:solidFill>
                        </a:rPr>
                        <a:t>Metrics</a:t>
                      </a:r>
                      <a:endParaRPr lang="ko-Kore-US" altLang="en-US" sz="1400" dirty="0">
                        <a:solidFill>
                          <a:schemeClr val="tx1"/>
                        </a:solidFill>
                        <a:latin typeface="+mj-lt"/>
                      </a:endParaRPr>
                    </a:p>
                  </a:txBody>
                  <a:tcPr anchor="ctr"/>
                </a:tc>
                <a:tc>
                  <a:txBody>
                    <a:bodyPr/>
                    <a:lstStyle/>
                    <a:p>
                      <a:pPr algn="ctr"/>
                      <a:r>
                        <a:rPr lang="en-US" altLang="ko-Kore-US" sz="1400" dirty="0">
                          <a:solidFill>
                            <a:schemeClr val="tx1"/>
                          </a:solidFill>
                        </a:rPr>
                        <a:t>Definition</a:t>
                      </a:r>
                      <a:endParaRPr lang="ko-Kore-US" altLang="en-US" sz="1400" dirty="0">
                        <a:solidFill>
                          <a:schemeClr val="tx1"/>
                        </a:solidFill>
                        <a:latin typeface="+mj-lt"/>
                      </a:endParaRPr>
                    </a:p>
                  </a:txBody>
                  <a:tcPr anchor="ctr"/>
                </a:tc>
                <a:tc>
                  <a:txBody>
                    <a:bodyPr/>
                    <a:lstStyle/>
                    <a:p>
                      <a:pPr algn="ctr"/>
                      <a:r>
                        <a:rPr lang="en-US" altLang="ko-Kore-US" sz="1400" dirty="0">
                          <a:solidFill>
                            <a:schemeClr val="tx1"/>
                          </a:solidFill>
                        </a:rPr>
                        <a:t>Expected/Recommended Value</a:t>
                      </a:r>
                      <a:endParaRPr lang="ko-Kore-US" altLang="en-US" sz="1400" dirty="0">
                        <a:solidFill>
                          <a:schemeClr val="tx1"/>
                        </a:solidFill>
                        <a:latin typeface="+mj-lt"/>
                      </a:endParaRPr>
                    </a:p>
                  </a:txBody>
                  <a:tcPr anchor="ctr"/>
                </a:tc>
                <a:extLst>
                  <a:ext uri="{0D108BD9-81ED-4DB2-BD59-A6C34878D82A}">
                    <a16:rowId xmlns:a16="http://schemas.microsoft.com/office/drawing/2014/main" val="805907903"/>
                  </a:ext>
                </a:extLst>
              </a:tr>
              <a:tr h="368465">
                <a:tc>
                  <a:txBody>
                    <a:bodyPr/>
                    <a:lstStyle/>
                    <a:p>
                      <a:pPr algn="ctr"/>
                      <a:r>
                        <a:rPr lang="en-US" altLang="ko-Kore-US" sz="1200" b="1" dirty="0">
                          <a:solidFill>
                            <a:schemeClr val="tx1"/>
                          </a:solidFill>
                        </a:rPr>
                        <a:t>Number of Spots Under Tissue</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number of barcodes associated with a spot under tissue.</a:t>
                      </a:r>
                      <a:endParaRPr lang="ko-Kore-US" altLang="en-US" sz="1200" dirty="0">
                        <a:solidFill>
                          <a:schemeClr val="tx1"/>
                        </a:solidFill>
                        <a:latin typeface="+mj-lt"/>
                      </a:endParaRPr>
                    </a:p>
                  </a:txBody>
                  <a:tcPr anchor="ctr"/>
                </a:tc>
                <a:tc>
                  <a:txBody>
                    <a:bodyPr/>
                    <a:lstStyle/>
                    <a:p>
                      <a:pPr algn="ctr"/>
                      <a:endParaRPr lang="ko-Kore-US" altLang="en-US" sz="1200" dirty="0">
                        <a:solidFill>
                          <a:schemeClr val="tx1"/>
                        </a:solidFill>
                        <a:latin typeface="+mj-lt"/>
                      </a:endParaRPr>
                    </a:p>
                  </a:txBody>
                  <a:tcPr anchor="ctr"/>
                </a:tc>
                <a:extLst>
                  <a:ext uri="{0D108BD9-81ED-4DB2-BD59-A6C34878D82A}">
                    <a16:rowId xmlns:a16="http://schemas.microsoft.com/office/drawing/2014/main" val="3077058174"/>
                  </a:ext>
                </a:extLst>
              </a:tr>
              <a:tr h="405734">
                <a:tc>
                  <a:txBody>
                    <a:bodyPr/>
                    <a:lstStyle/>
                    <a:p>
                      <a:pPr algn="ctr"/>
                      <a:r>
                        <a:rPr lang="en-US" altLang="ko-Kore-US" sz="1200" b="1" dirty="0">
                          <a:solidFill>
                            <a:schemeClr val="tx1"/>
                          </a:solidFill>
                        </a:rPr>
                        <a:t>Mean Reads per Spot</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number of reads, both under and outside of tissue, divided by the number of barcodes associated with a spot under tissue.</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Recommended: 50,000</a:t>
                      </a:r>
                      <a:endParaRPr lang="ko-Kore-US" altLang="en-US" sz="1200" dirty="0">
                        <a:solidFill>
                          <a:schemeClr val="tx1"/>
                        </a:solidFill>
                        <a:latin typeface="+mj-lt"/>
                      </a:endParaRPr>
                    </a:p>
                  </a:txBody>
                  <a:tcPr anchor="ctr"/>
                </a:tc>
                <a:extLst>
                  <a:ext uri="{0D108BD9-81ED-4DB2-BD59-A6C34878D82A}">
                    <a16:rowId xmlns:a16="http://schemas.microsoft.com/office/drawing/2014/main" val="2062939646"/>
                  </a:ext>
                </a:extLst>
              </a:tr>
              <a:tr h="568028">
                <a:tc>
                  <a:txBody>
                    <a:bodyPr/>
                    <a:lstStyle/>
                    <a:p>
                      <a:pPr algn="ctr"/>
                      <a:r>
                        <a:rPr lang="en-US" altLang="ko-Kore-US" sz="1200" b="1" dirty="0">
                          <a:solidFill>
                            <a:schemeClr val="tx1"/>
                          </a:solidFill>
                        </a:rPr>
                        <a:t>Median Genes per Spot</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number of reads under tissue divided by the number of barcodes</a:t>
                      </a:r>
                    </a:p>
                    <a:p>
                      <a:pPr algn="ctr"/>
                      <a:r>
                        <a:rPr lang="en" altLang="ko-Kore-US" sz="1200" dirty="0">
                          <a:solidFill>
                            <a:schemeClr val="tx1"/>
                          </a:solidFill>
                        </a:rPr>
                        <a:t>associated with a spot under tissue.</a:t>
                      </a:r>
                      <a:endParaRPr lang="ko-Kore-US" altLang="en-US" sz="1200" dirty="0">
                        <a:solidFill>
                          <a:schemeClr val="tx1"/>
                        </a:solidFill>
                        <a:latin typeface="+mj-lt"/>
                      </a:endParaRPr>
                    </a:p>
                  </a:txBody>
                  <a:tcPr anchor="ctr"/>
                </a:tc>
                <a:tc>
                  <a:txBody>
                    <a:bodyPr/>
                    <a:lstStyle/>
                    <a:p>
                      <a:pPr algn="ctr"/>
                      <a:r>
                        <a:rPr lang="en" altLang="ko-Kore-US" sz="1200" dirty="0">
                          <a:solidFill>
                            <a:schemeClr val="tx1"/>
                          </a:solidFill>
                        </a:rPr>
                        <a:t>Vary by sample, and low values are not necessarily indicative of a failed experiment</a:t>
                      </a:r>
                      <a:endParaRPr lang="ko-Kore-US" altLang="en-US" sz="1200" dirty="0">
                        <a:solidFill>
                          <a:schemeClr val="tx1"/>
                        </a:solidFill>
                        <a:latin typeface="+mj-lt"/>
                      </a:endParaRPr>
                    </a:p>
                  </a:txBody>
                  <a:tcPr anchor="ctr"/>
                </a:tc>
                <a:extLst>
                  <a:ext uri="{0D108BD9-81ED-4DB2-BD59-A6C34878D82A}">
                    <a16:rowId xmlns:a16="http://schemas.microsoft.com/office/drawing/2014/main" val="1807142659"/>
                  </a:ext>
                </a:extLst>
              </a:tr>
              <a:tr h="405734">
                <a:tc>
                  <a:txBody>
                    <a:bodyPr/>
                    <a:lstStyle/>
                    <a:p>
                      <a:pPr algn="ctr"/>
                      <a:r>
                        <a:rPr lang="en-US" altLang="ko-Kore-US" sz="1200" b="1" dirty="0">
                          <a:solidFill>
                            <a:schemeClr val="tx1"/>
                          </a:solidFill>
                        </a:rPr>
                        <a:t>Number of reads</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Total number of read pairs that were assigned to this library </a:t>
                      </a:r>
                      <a:r>
                        <a:rPr lang="en-US" altLang="ko-Kore-US" sz="1200" dirty="0" err="1">
                          <a:solidFill>
                            <a:schemeClr val="tx1"/>
                          </a:solidFill>
                        </a:rPr>
                        <a:t>i</a:t>
                      </a:r>
                      <a:r>
                        <a:rPr lang="en" altLang="ko-Kore-US" sz="1200" dirty="0">
                          <a:solidFill>
                            <a:schemeClr val="tx1"/>
                          </a:solidFill>
                        </a:rPr>
                        <a:t>n demultiplexing</a:t>
                      </a:r>
                      <a:r>
                        <a:rPr lang="en-US" altLang="ko-KR" sz="1200" dirty="0">
                          <a:solidFill>
                            <a:schemeClr val="tx1"/>
                          </a:solidFill>
                        </a:rPr>
                        <a:t>.</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Fresh frozen libraries: a minimum of 50k</a:t>
                      </a:r>
                    </a:p>
                    <a:p>
                      <a:pPr algn="ctr"/>
                      <a:r>
                        <a:rPr lang="en" altLang="ko-Kore-US" sz="1200" dirty="0">
                          <a:solidFill>
                            <a:schemeClr val="tx1"/>
                          </a:solidFill>
                        </a:rPr>
                        <a:t>FFPE v1 libraries: a minimum of 25k</a:t>
                      </a:r>
                      <a:endParaRPr lang="ko-Kore-US" altLang="en-US" sz="1200" dirty="0">
                        <a:solidFill>
                          <a:schemeClr val="tx1"/>
                        </a:solidFill>
                        <a:latin typeface="+mj-lt"/>
                      </a:endParaRPr>
                    </a:p>
                  </a:txBody>
                  <a:tcPr anchor="ctr"/>
                </a:tc>
                <a:extLst>
                  <a:ext uri="{0D108BD9-81ED-4DB2-BD59-A6C34878D82A}">
                    <a16:rowId xmlns:a16="http://schemas.microsoft.com/office/drawing/2014/main" val="524183551"/>
                  </a:ext>
                </a:extLst>
              </a:tr>
              <a:tr h="368465">
                <a:tc>
                  <a:txBody>
                    <a:bodyPr/>
                    <a:lstStyle/>
                    <a:p>
                      <a:pPr algn="ctr"/>
                      <a:r>
                        <a:rPr lang="en-US" altLang="ko-Kore-US" sz="1200" b="1" dirty="0">
                          <a:solidFill>
                            <a:schemeClr val="tx1"/>
                          </a:solidFill>
                        </a:rPr>
                        <a:t>Valid Barcodes</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Fraction of reads with barcodes that match the whitelist* after barcode correction</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Expected &gt;75%</a:t>
                      </a:r>
                      <a:endParaRPr lang="ko-Kore-US" altLang="en-US" sz="1200" dirty="0">
                        <a:solidFill>
                          <a:schemeClr val="tx1"/>
                        </a:solidFill>
                        <a:latin typeface="+mj-lt"/>
                      </a:endParaRPr>
                    </a:p>
                  </a:txBody>
                  <a:tcPr anchor="ctr"/>
                </a:tc>
                <a:extLst>
                  <a:ext uri="{0D108BD9-81ED-4DB2-BD59-A6C34878D82A}">
                    <a16:rowId xmlns:a16="http://schemas.microsoft.com/office/drawing/2014/main" val="1253044391"/>
                  </a:ext>
                </a:extLst>
              </a:tr>
              <a:tr h="405734">
                <a:tc>
                  <a:txBody>
                    <a:bodyPr/>
                    <a:lstStyle/>
                    <a:p>
                      <a:pPr algn="ctr"/>
                      <a:r>
                        <a:rPr lang="en-US" altLang="ko-Kore-US" sz="1200" b="1" dirty="0">
                          <a:solidFill>
                            <a:schemeClr val="tx1"/>
                          </a:solidFill>
                        </a:rPr>
                        <a:t>Valid UMIs</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Fraction of reads with valid UMIs</a:t>
                      </a:r>
                    </a:p>
                    <a:p>
                      <a:pPr algn="ctr"/>
                      <a:r>
                        <a:rPr lang="en" altLang="ko-Kore-US" sz="1200" dirty="0">
                          <a:solidFill>
                            <a:schemeClr val="tx1"/>
                          </a:solidFill>
                        </a:rPr>
                        <a:t>i.e. UMI sequences that do not contain Ns and that are not homopolymers</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Expected &gt;75%</a:t>
                      </a:r>
                      <a:endParaRPr lang="ko-Kore-US" altLang="en-US" sz="1200" dirty="0">
                        <a:solidFill>
                          <a:schemeClr val="tx1"/>
                        </a:solidFill>
                        <a:latin typeface="+mj-lt"/>
                      </a:endParaRPr>
                    </a:p>
                  </a:txBody>
                  <a:tcPr anchor="ctr"/>
                </a:tc>
                <a:extLst>
                  <a:ext uri="{0D108BD9-81ED-4DB2-BD59-A6C34878D82A}">
                    <a16:rowId xmlns:a16="http://schemas.microsoft.com/office/drawing/2014/main" val="4172909265"/>
                  </a:ext>
                </a:extLst>
              </a:tr>
              <a:tr h="568028">
                <a:tc>
                  <a:txBody>
                    <a:bodyPr/>
                    <a:lstStyle/>
                    <a:p>
                      <a:pPr algn="ctr"/>
                      <a:r>
                        <a:rPr lang="en-US" altLang="ko-Kore-US" sz="1200" b="1" dirty="0">
                          <a:solidFill>
                            <a:schemeClr val="tx1"/>
                          </a:solidFill>
                        </a:rPr>
                        <a:t>Sequencing Saturation</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fraction of reads originating from an already-observed UMI.</a:t>
                      </a:r>
                    </a:p>
                    <a:p>
                      <a:pPr algn="ctr"/>
                      <a:r>
                        <a:rPr lang="en" altLang="ko-Kore-US" sz="1200" dirty="0">
                          <a:solidFill>
                            <a:schemeClr val="tx1"/>
                          </a:solidFill>
                        </a:rPr>
                        <a:t>This is a function of library complexity and sequencing depth</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Dependent upon sequencing depth and sample complexity</a:t>
                      </a:r>
                    </a:p>
                    <a:p>
                      <a:pPr algn="ctr"/>
                      <a:r>
                        <a:rPr lang="en" altLang="ko-Kore-US" sz="1200" dirty="0">
                          <a:solidFill>
                            <a:schemeClr val="tx1"/>
                          </a:solidFill>
                        </a:rPr>
                        <a:t>(at last 60-80 % in most applications)</a:t>
                      </a:r>
                      <a:endParaRPr lang="ko-Kore-US" altLang="en-US" sz="1200" dirty="0">
                        <a:solidFill>
                          <a:schemeClr val="tx1"/>
                        </a:solidFill>
                        <a:latin typeface="+mj-lt"/>
                      </a:endParaRPr>
                    </a:p>
                  </a:txBody>
                  <a:tcPr anchor="ctr"/>
                </a:tc>
                <a:extLst>
                  <a:ext uri="{0D108BD9-81ED-4DB2-BD59-A6C34878D82A}">
                    <a16:rowId xmlns:a16="http://schemas.microsoft.com/office/drawing/2014/main" val="795783034"/>
                  </a:ext>
                </a:extLst>
              </a:tr>
              <a:tr h="568028">
                <a:tc>
                  <a:txBody>
                    <a:bodyPr/>
                    <a:lstStyle/>
                    <a:p>
                      <a:pPr algn="ctr"/>
                      <a:r>
                        <a:rPr lang="en-US" altLang="ko-Kore-US" sz="1200" b="1" dirty="0">
                          <a:solidFill>
                            <a:schemeClr val="tx1"/>
                          </a:solidFill>
                        </a:rPr>
                        <a:t>Q30 bases in barcode, Sample Index, or UMI</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Fraction of tissue-associated barcode, Sample Index, or UMI bases with Q-Score &gt;= 30, excluding very low quality/no call (Q≤2) bases from the denominator</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Sequencing platform dependent</a:t>
                      </a:r>
                    </a:p>
                    <a:p>
                      <a:pPr algn="ctr"/>
                      <a:r>
                        <a:rPr lang="en-US" altLang="ko-KR" sz="1200" dirty="0">
                          <a:solidFill>
                            <a:schemeClr val="tx1"/>
                          </a:solidFill>
                        </a:rPr>
                        <a:t>(Most Illumina runs </a:t>
                      </a:r>
                      <a:r>
                        <a:rPr lang="en" altLang="ko-Kore-US" sz="1200" dirty="0">
                          <a:solidFill>
                            <a:schemeClr val="tx1"/>
                          </a:solidFill>
                        </a:rPr>
                        <a:t>generate &gt;70-80% Q30 data</a:t>
                      </a:r>
                      <a:r>
                        <a:rPr lang="en-US" altLang="ko-KR" sz="1200" dirty="0">
                          <a:solidFill>
                            <a:schemeClr val="tx1"/>
                          </a:solidFill>
                        </a:rPr>
                        <a:t>)</a:t>
                      </a:r>
                      <a:endParaRPr lang="ko-Kore-US" altLang="en-US" sz="1200" dirty="0">
                        <a:solidFill>
                          <a:schemeClr val="tx1"/>
                        </a:solidFill>
                        <a:latin typeface="+mj-lt"/>
                      </a:endParaRPr>
                    </a:p>
                  </a:txBody>
                  <a:tcPr anchor="ctr"/>
                </a:tc>
                <a:extLst>
                  <a:ext uri="{0D108BD9-81ED-4DB2-BD59-A6C34878D82A}">
                    <a16:rowId xmlns:a16="http://schemas.microsoft.com/office/drawing/2014/main" val="2406312806"/>
                  </a:ext>
                </a:extLst>
              </a:tr>
            </a:tbl>
          </a:graphicData>
        </a:graphic>
      </p:graphicFrame>
    </p:spTree>
    <p:extLst>
      <p:ext uri="{BB962C8B-B14F-4D97-AF65-F5344CB8AC3E}">
        <p14:creationId xmlns:p14="http://schemas.microsoft.com/office/powerpoint/2010/main" val="2314958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049411-1873-9FC5-954D-49D0A572611A}"/>
              </a:ext>
            </a:extLst>
          </p:cNvPr>
          <p:cNvSpPr>
            <a:spLocks noGrp="1"/>
          </p:cNvSpPr>
          <p:nvPr>
            <p:ph type="title"/>
          </p:nvPr>
        </p:nvSpPr>
        <p:spPr/>
        <p:txBody>
          <a:bodyPr/>
          <a:lstStyle/>
          <a:p>
            <a:r>
              <a:rPr kumimoji="1" lang="en-US" altLang="ko-Kore-US" dirty="0"/>
              <a:t>What is a Loupe Browser?</a:t>
            </a:r>
            <a:endParaRPr kumimoji="1" lang="ko-Kore-US" altLang="en-US" dirty="0"/>
          </a:p>
        </p:txBody>
      </p:sp>
      <p:sp>
        <p:nvSpPr>
          <p:cNvPr id="3" name="내용 개체 틀 2">
            <a:extLst>
              <a:ext uri="{FF2B5EF4-FFF2-40B4-BE49-F238E27FC236}">
                <a16:creationId xmlns:a16="http://schemas.microsoft.com/office/drawing/2014/main" id="{692F391D-7455-ACD0-77A2-6A0FBB6650BC}"/>
              </a:ext>
            </a:extLst>
          </p:cNvPr>
          <p:cNvSpPr>
            <a:spLocks noGrp="1"/>
          </p:cNvSpPr>
          <p:nvPr>
            <p:ph idx="1"/>
          </p:nvPr>
        </p:nvSpPr>
        <p:spPr>
          <a:xfrm>
            <a:off x="410818" y="1471991"/>
            <a:ext cx="11198084" cy="4870751"/>
          </a:xfrm>
        </p:spPr>
        <p:txBody>
          <a:bodyPr>
            <a:normAutofit/>
          </a:bodyPr>
          <a:lstStyle/>
          <a:p>
            <a:r>
              <a:rPr lang="en" altLang="ko-Kore-US" b="0" i="0" dirty="0">
                <a:effectLst/>
              </a:rPr>
              <a:t>Loupe Browser is a desktop application from 10x Genomics that allows to visualize gene expression data without having to write code</a:t>
            </a:r>
          </a:p>
          <a:p>
            <a:r>
              <a:rPr kumimoji="1" lang="en" altLang="ko-Kore-US" dirty="0"/>
              <a:t>Manual alignment of images</a:t>
            </a:r>
          </a:p>
          <a:p>
            <a:r>
              <a:rPr kumimoji="1" lang="en-US" altLang="ko-Kore-US" dirty="0"/>
              <a:t>Align gene expression spots to histological images, look for marker gene expression, annotate populations, and cluster</a:t>
            </a:r>
            <a:endParaRPr kumimoji="1" lang="en" altLang="ko-Kore-US" dirty="0"/>
          </a:p>
          <a:p>
            <a:r>
              <a:rPr lang="en" altLang="ko-Kore-US" b="0" i="0" dirty="0">
                <a:effectLst/>
              </a:rPr>
              <a:t>The </a:t>
            </a:r>
            <a:r>
              <a:rPr lang="en" altLang="ko-Kore-US" dirty="0">
                <a:latin typeface="Courier New" panose="02070309020205020404" pitchFamily="49" charset="0"/>
                <a:cs typeface="Courier New" panose="02070309020205020404" pitchFamily="49" charset="0"/>
              </a:rPr>
              <a:t>.</a:t>
            </a:r>
            <a:r>
              <a:rPr lang="en" altLang="ko-Kore-US" dirty="0" err="1">
                <a:latin typeface="Courier New" panose="02070309020205020404" pitchFamily="49" charset="0"/>
                <a:cs typeface="Courier New" panose="02070309020205020404" pitchFamily="49" charset="0"/>
              </a:rPr>
              <a:t>cloupe</a:t>
            </a:r>
            <a:r>
              <a:rPr lang="en" altLang="ko-Kore-US" b="0" i="0" dirty="0">
                <a:effectLst/>
              </a:rPr>
              <a:t> file is the one that need to import into the Loupe Browser in order to explore the processed data. These files are generally between 1 and 2 GB each.</a:t>
            </a:r>
            <a:endParaRPr kumimoji="1" lang="ko-Kore-US" altLang="en-US" dirty="0"/>
          </a:p>
        </p:txBody>
      </p:sp>
      <p:sp>
        <p:nvSpPr>
          <p:cNvPr id="4" name="날짜 개체 틀 3">
            <a:extLst>
              <a:ext uri="{FF2B5EF4-FFF2-40B4-BE49-F238E27FC236}">
                <a16:creationId xmlns:a16="http://schemas.microsoft.com/office/drawing/2014/main" id="{85686B5E-4882-4A15-80AF-6C0FFE3EF0F1}"/>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CD3808B-A712-4642-CDB9-581E8BCED449}"/>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8E3CEDA-0646-008D-4D8E-522E1875A43F}"/>
              </a:ext>
            </a:extLst>
          </p:cNvPr>
          <p:cNvSpPr>
            <a:spLocks noGrp="1"/>
          </p:cNvSpPr>
          <p:nvPr>
            <p:ph type="sldNum" sz="quarter" idx="12"/>
          </p:nvPr>
        </p:nvSpPr>
        <p:spPr/>
        <p:txBody>
          <a:bodyPr/>
          <a:lstStyle/>
          <a:p>
            <a:fld id="{11828C5E-8CE4-D747-8F0F-AA7D410D5DC1}" type="slidenum">
              <a:rPr lang="en-KR" smtClean="0"/>
              <a:pPr/>
              <a:t>17</a:t>
            </a:fld>
            <a:endParaRPr lang="en-KR" dirty="0"/>
          </a:p>
        </p:txBody>
      </p:sp>
    </p:spTree>
    <p:extLst>
      <p:ext uri="{BB962C8B-B14F-4D97-AF65-F5344CB8AC3E}">
        <p14:creationId xmlns:p14="http://schemas.microsoft.com/office/powerpoint/2010/main" val="608757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1CCC9-7209-A43A-BBB7-B0D5E1E645FE}"/>
              </a:ext>
            </a:extLst>
          </p:cNvPr>
          <p:cNvSpPr>
            <a:spLocks noGrp="1"/>
          </p:cNvSpPr>
          <p:nvPr>
            <p:ph type="title"/>
          </p:nvPr>
        </p:nvSpPr>
        <p:spPr/>
        <p:txBody>
          <a:bodyPr/>
          <a:lstStyle/>
          <a:p>
            <a:r>
              <a:rPr kumimoji="1" lang="en-US" altLang="ko-Kore-US" dirty="0"/>
              <a:t>Loupe Browser</a:t>
            </a:r>
            <a:endParaRPr kumimoji="1" lang="ko-Kore-US" altLang="en-US" dirty="0"/>
          </a:p>
        </p:txBody>
      </p:sp>
      <p:sp>
        <p:nvSpPr>
          <p:cNvPr id="4" name="날짜 개체 틀 3">
            <a:extLst>
              <a:ext uri="{FF2B5EF4-FFF2-40B4-BE49-F238E27FC236}">
                <a16:creationId xmlns:a16="http://schemas.microsoft.com/office/drawing/2014/main" id="{5032CA1D-1AD4-9EF0-2170-356B4831F28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FD2171A-3BEF-0FD5-B463-9F7AD332A122}"/>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743B856-1062-A589-D647-3942B0B555B7}"/>
              </a:ext>
            </a:extLst>
          </p:cNvPr>
          <p:cNvSpPr>
            <a:spLocks noGrp="1"/>
          </p:cNvSpPr>
          <p:nvPr>
            <p:ph type="sldNum" sz="quarter" idx="12"/>
          </p:nvPr>
        </p:nvSpPr>
        <p:spPr/>
        <p:txBody>
          <a:bodyPr/>
          <a:lstStyle/>
          <a:p>
            <a:fld id="{11828C5E-8CE4-D747-8F0F-AA7D410D5DC1}" type="slidenum">
              <a:rPr lang="en-KR" smtClean="0"/>
              <a:pPr/>
              <a:t>18</a:t>
            </a:fld>
            <a:endParaRPr lang="en-KR" dirty="0"/>
          </a:p>
        </p:txBody>
      </p:sp>
      <p:pic>
        <p:nvPicPr>
          <p:cNvPr id="7" name="그림 6">
            <a:extLst>
              <a:ext uri="{FF2B5EF4-FFF2-40B4-BE49-F238E27FC236}">
                <a16:creationId xmlns:a16="http://schemas.microsoft.com/office/drawing/2014/main" id="{5A686A9E-A677-21DA-9F90-9D20092EE8B7}"/>
              </a:ext>
            </a:extLst>
          </p:cNvPr>
          <p:cNvPicPr>
            <a:picLocks noChangeAspect="1"/>
          </p:cNvPicPr>
          <p:nvPr/>
        </p:nvPicPr>
        <p:blipFill rotWithShape="1">
          <a:blip r:embed="rId2"/>
          <a:srcRect b="9640"/>
          <a:stretch/>
        </p:blipFill>
        <p:spPr>
          <a:xfrm>
            <a:off x="2845904" y="1293952"/>
            <a:ext cx="6435436" cy="4574321"/>
          </a:xfrm>
          <a:prstGeom prst="rect">
            <a:avLst/>
          </a:prstGeom>
        </p:spPr>
      </p:pic>
      <p:sp>
        <p:nvSpPr>
          <p:cNvPr id="8" name="TextBox 7">
            <a:extLst>
              <a:ext uri="{FF2B5EF4-FFF2-40B4-BE49-F238E27FC236}">
                <a16:creationId xmlns:a16="http://schemas.microsoft.com/office/drawing/2014/main" id="{A75D724F-ADF4-42E8-2DB3-69499F79E86F}"/>
              </a:ext>
            </a:extLst>
          </p:cNvPr>
          <p:cNvSpPr txBox="1"/>
          <p:nvPr/>
        </p:nvSpPr>
        <p:spPr>
          <a:xfrm>
            <a:off x="2845904" y="6001442"/>
            <a:ext cx="5812972"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https://support.10xgenomics.com/spatial-gene-expression/software/visualization/latest/analysis</a:t>
            </a:r>
          </a:p>
        </p:txBody>
      </p:sp>
      <p:sp>
        <p:nvSpPr>
          <p:cNvPr id="3" name="Rectangle 9">
            <a:extLst>
              <a:ext uri="{FF2B5EF4-FFF2-40B4-BE49-F238E27FC236}">
                <a16:creationId xmlns:a16="http://schemas.microsoft.com/office/drawing/2014/main" id="{DED5C375-212D-8911-4E40-FF7A176A2F3D}"/>
              </a:ext>
            </a:extLst>
          </p:cNvPr>
          <p:cNvSpPr/>
          <p:nvPr/>
        </p:nvSpPr>
        <p:spPr>
          <a:xfrm>
            <a:off x="3575118" y="1891574"/>
            <a:ext cx="3859480"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Histology image &amp; </a:t>
            </a:r>
          </a:p>
          <a:p>
            <a:pPr algn="ctr"/>
            <a:r>
              <a:rPr lang="en-US" sz="2000" b="1" dirty="0">
                <a:solidFill>
                  <a:schemeClr val="tx1"/>
                </a:solidFill>
              </a:rPr>
              <a:t>UMAP &amp; t-SNE</a:t>
            </a:r>
            <a:endParaRPr lang="en-KR" sz="2000" b="1" dirty="0">
              <a:solidFill>
                <a:schemeClr val="tx1"/>
              </a:solidFill>
            </a:endParaRPr>
          </a:p>
        </p:txBody>
      </p:sp>
      <p:sp>
        <p:nvSpPr>
          <p:cNvPr id="12" name="Rectangle 9">
            <a:extLst>
              <a:ext uri="{FF2B5EF4-FFF2-40B4-BE49-F238E27FC236}">
                <a16:creationId xmlns:a16="http://schemas.microsoft.com/office/drawing/2014/main" id="{68586CB7-7C06-C575-4C8C-DF44E14062C6}"/>
              </a:ext>
            </a:extLst>
          </p:cNvPr>
          <p:cNvSpPr/>
          <p:nvPr/>
        </p:nvSpPr>
        <p:spPr>
          <a:xfrm>
            <a:off x="7523792" y="1891573"/>
            <a:ext cx="1668354"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Manual Annotation of spots</a:t>
            </a:r>
            <a:endParaRPr lang="en-KR" sz="2000" b="1" dirty="0">
              <a:solidFill>
                <a:schemeClr val="tx1"/>
              </a:solidFill>
            </a:endParaRPr>
          </a:p>
        </p:txBody>
      </p:sp>
    </p:spTree>
    <p:extLst>
      <p:ext uri="{BB962C8B-B14F-4D97-AF65-F5344CB8AC3E}">
        <p14:creationId xmlns:p14="http://schemas.microsoft.com/office/powerpoint/2010/main" val="321813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9DDE78-586D-6807-89C5-F24373DE1344}"/>
              </a:ext>
            </a:extLst>
          </p:cNvPr>
          <p:cNvSpPr>
            <a:spLocks noGrp="1"/>
          </p:cNvSpPr>
          <p:nvPr>
            <p:ph type="title"/>
          </p:nvPr>
        </p:nvSpPr>
        <p:spPr/>
        <p:txBody>
          <a:bodyPr>
            <a:normAutofit fontScale="90000"/>
          </a:bodyPr>
          <a:lstStyle/>
          <a:p>
            <a:r>
              <a:rPr kumimoji="1" lang="en-US" altLang="ko-Kore-US"/>
              <a:t>Load a 10X Visium dataset in R as a </a:t>
            </a:r>
            <a:r>
              <a:rPr kumimoji="1" lang="en-US" altLang="ko-Kore-US" i="1"/>
              <a:t>SinglecellExperiment</a:t>
            </a:r>
            <a:endParaRPr kumimoji="1" lang="ko-Kore-US" altLang="en-US" dirty="0"/>
          </a:p>
        </p:txBody>
      </p:sp>
      <p:sp>
        <p:nvSpPr>
          <p:cNvPr id="4" name="날짜 개체 틀 3">
            <a:extLst>
              <a:ext uri="{FF2B5EF4-FFF2-40B4-BE49-F238E27FC236}">
                <a16:creationId xmlns:a16="http://schemas.microsoft.com/office/drawing/2014/main" id="{31C21DEB-0A8A-9016-A3C7-694E201FE03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FE11E26-AC55-5C78-6A02-8BCCEBCC773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115801E8-FC33-0953-246D-332F85731D1C}"/>
              </a:ext>
            </a:extLst>
          </p:cNvPr>
          <p:cNvSpPr>
            <a:spLocks noGrp="1"/>
          </p:cNvSpPr>
          <p:nvPr>
            <p:ph type="sldNum" sz="quarter" idx="12"/>
          </p:nvPr>
        </p:nvSpPr>
        <p:spPr/>
        <p:txBody>
          <a:bodyPr/>
          <a:lstStyle/>
          <a:p>
            <a:fld id="{11828C5E-8CE4-D747-8F0F-AA7D410D5DC1}" type="slidenum">
              <a:rPr lang="en-KR" smtClean="0"/>
              <a:pPr/>
              <a:t>19</a:t>
            </a:fld>
            <a:endParaRPr lang="en-KR" dirty="0"/>
          </a:p>
        </p:txBody>
      </p:sp>
      <p:sp>
        <p:nvSpPr>
          <p:cNvPr id="8" name="직사각형 5">
            <a:extLst>
              <a:ext uri="{FF2B5EF4-FFF2-40B4-BE49-F238E27FC236}">
                <a16:creationId xmlns:a16="http://schemas.microsoft.com/office/drawing/2014/main" id="{79E30B8E-8D78-9465-CFF0-5ABD533A044F}"/>
              </a:ext>
            </a:extLst>
          </p:cNvPr>
          <p:cNvSpPr/>
          <p:nvPr/>
        </p:nvSpPr>
        <p:spPr>
          <a:xfrm>
            <a:off x="410817" y="1776534"/>
            <a:ext cx="11106418" cy="785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err="1">
                <a:solidFill>
                  <a:schemeClr val="tx1"/>
                </a:solidFill>
                <a:latin typeface="Courier New" panose="02070309020205020404" pitchFamily="49" charset="0"/>
                <a:cs typeface="Courier New" panose="02070309020205020404" pitchFamily="49" charset="0"/>
              </a:rPr>
              <a:t>sce</a:t>
            </a:r>
            <a:r>
              <a:rPr lang="en-US" altLang="ko-KR" sz="2000" dirty="0">
                <a:solidFill>
                  <a:schemeClr val="tx1"/>
                </a:solidFill>
                <a:latin typeface="Courier New" panose="02070309020205020404" pitchFamily="49" charset="0"/>
                <a:cs typeface="Courier New" panose="02070309020205020404" pitchFamily="49" charset="0"/>
              </a:rPr>
              <a:t> = </a:t>
            </a:r>
            <a:r>
              <a:rPr lang="en-US" altLang="ko-KR" sz="2000" dirty="0" err="1">
                <a:solidFill>
                  <a:schemeClr val="tx1"/>
                </a:solidFill>
                <a:latin typeface="Courier New" panose="02070309020205020404" pitchFamily="49" charset="0"/>
                <a:cs typeface="Courier New" panose="02070309020205020404" pitchFamily="49" charset="0"/>
              </a:rPr>
              <a:t>readVisium</a:t>
            </a:r>
            <a:r>
              <a:rPr lang="en-US" altLang="ko-KR" sz="2000" dirty="0">
                <a:solidFill>
                  <a:schemeClr val="tx1"/>
                </a:solidFill>
                <a:latin typeface="Courier New" panose="02070309020205020404" pitchFamily="49" charset="0"/>
                <a:cs typeface="Courier New" panose="02070309020205020404" pitchFamily="49" charset="0"/>
              </a:rPr>
              <a:t>("path/to/</a:t>
            </a:r>
            <a:r>
              <a:rPr lang="en-US" altLang="ko-KR" sz="2000" dirty="0" err="1">
                <a:solidFill>
                  <a:schemeClr val="tx1"/>
                </a:solidFill>
                <a:latin typeface="Courier New" panose="02070309020205020404" pitchFamily="49" charset="0"/>
                <a:cs typeface="Courier New" panose="02070309020205020404" pitchFamily="49" charset="0"/>
              </a:rPr>
              <a:t>spaceranger</a:t>
            </a:r>
            <a:r>
              <a:rPr lang="en-US" altLang="ko-KR" sz="2000" dirty="0">
                <a:solidFill>
                  <a:schemeClr val="tx1"/>
                </a:solidFill>
                <a:latin typeface="Courier New" panose="02070309020205020404" pitchFamily="49" charset="0"/>
                <a:cs typeface="Courier New" panose="02070309020205020404" pitchFamily="49" charset="0"/>
              </a:rPr>
              <a:t>/outs/")</a:t>
            </a:r>
          </a:p>
        </p:txBody>
      </p:sp>
      <p:sp>
        <p:nvSpPr>
          <p:cNvPr id="12" name="Rectangle 8">
            <a:extLst>
              <a:ext uri="{FF2B5EF4-FFF2-40B4-BE49-F238E27FC236}">
                <a16:creationId xmlns:a16="http://schemas.microsoft.com/office/drawing/2014/main" id="{43087311-7505-BC93-9B51-38AFFFBC823F}"/>
              </a:ext>
            </a:extLst>
          </p:cNvPr>
          <p:cNvSpPr/>
          <p:nvPr/>
        </p:nvSpPr>
        <p:spPr>
          <a:xfrm>
            <a:off x="410817" y="1237826"/>
            <a:ext cx="5771132" cy="461665"/>
          </a:xfrm>
          <a:prstGeom prst="rect">
            <a:avLst/>
          </a:prstGeom>
        </p:spPr>
        <p:txBody>
          <a:bodyPr wrap="none">
            <a:spAutoFit/>
          </a:bodyPr>
          <a:lstStyle/>
          <a:p>
            <a:r>
              <a:rPr lang="en-US" altLang="ko-KR" sz="2400" b="1"/>
              <a:t>Creating sce object with one line code</a:t>
            </a:r>
            <a:endParaRPr lang="en-US" sz="2400" b="1" dirty="0"/>
          </a:p>
        </p:txBody>
      </p:sp>
    </p:spTree>
    <p:extLst>
      <p:ext uri="{BB962C8B-B14F-4D97-AF65-F5344CB8AC3E}">
        <p14:creationId xmlns:p14="http://schemas.microsoft.com/office/powerpoint/2010/main" val="14685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8652-BC37-9E32-61E6-4F9D5DB72D30}"/>
              </a:ext>
            </a:extLst>
          </p:cNvPr>
          <p:cNvSpPr>
            <a:spLocks noGrp="1"/>
          </p:cNvSpPr>
          <p:nvPr>
            <p:ph type="title"/>
          </p:nvPr>
        </p:nvSpPr>
        <p:spPr/>
        <p:txBody>
          <a:bodyPr>
            <a:normAutofit/>
          </a:bodyPr>
          <a:lstStyle/>
          <a:p>
            <a:r>
              <a:rPr lang="en-KR" dirty="0"/>
              <a:t>Welcome to Spatial Transcriptomic session</a:t>
            </a:r>
          </a:p>
        </p:txBody>
      </p:sp>
      <p:sp>
        <p:nvSpPr>
          <p:cNvPr id="6" name="Content Placeholder 5">
            <a:extLst>
              <a:ext uri="{FF2B5EF4-FFF2-40B4-BE49-F238E27FC236}">
                <a16:creationId xmlns:a16="http://schemas.microsoft.com/office/drawing/2014/main" id="{9B33EADC-4E63-8EDE-8AF6-1022370E6F88}"/>
              </a:ext>
            </a:extLst>
          </p:cNvPr>
          <p:cNvSpPr>
            <a:spLocks noGrp="1"/>
          </p:cNvSpPr>
          <p:nvPr>
            <p:ph idx="1"/>
          </p:nvPr>
        </p:nvSpPr>
        <p:spPr>
          <a:xfrm>
            <a:off x="410818" y="1193414"/>
            <a:ext cx="11198084" cy="515543"/>
          </a:xfrm>
        </p:spPr>
        <p:txBody>
          <a:bodyPr wrap="none">
            <a:noAutofit/>
          </a:bodyPr>
          <a:lstStyle/>
          <a:p>
            <a:pPr marL="0" indent="0">
              <a:lnSpc>
                <a:spcPct val="150000"/>
              </a:lnSpc>
              <a:buNone/>
            </a:pPr>
            <a:r>
              <a:rPr lang="en-US" altLang="ko-KR" sz="2000" dirty="0">
                <a:latin typeface="Arial" panose="020B0604020202020204" pitchFamily="34" charset="0"/>
                <a:cs typeface="Arial" panose="020B0604020202020204" pitchFamily="34" charset="0"/>
              </a:rPr>
              <a:t>Please visit our </a:t>
            </a:r>
            <a:r>
              <a:rPr lang="en-US" altLang="ko-KR" sz="2000" dirty="0" err="1">
                <a:latin typeface="Arial" panose="020B0604020202020204" pitchFamily="34" charset="0"/>
                <a:cs typeface="Arial" panose="020B0604020202020204" pitchFamily="34" charset="0"/>
              </a:rPr>
              <a:t>github</a:t>
            </a:r>
            <a:r>
              <a:rPr lang="en-US" altLang="ko-KR" sz="2000" dirty="0">
                <a:latin typeface="Arial" panose="020B0604020202020204" pitchFamily="34" charset="0"/>
                <a:cs typeface="Arial" panose="020B0604020202020204" pitchFamily="34" charset="0"/>
              </a:rPr>
              <a:t> repository for the workshop : </a:t>
            </a:r>
            <a:r>
              <a:rPr lang="en-US" sz="2000" dirty="0">
                <a:hlinkClick r:id="rId2"/>
              </a:rPr>
              <a:t>https://github.com/parkjooyoung99/KOGO_2023</a:t>
            </a:r>
            <a:endParaRPr lang="en-US" sz="2000" dirty="0"/>
          </a:p>
          <a:p>
            <a:pPr marL="0" indent="0">
              <a:lnSpc>
                <a:spcPct val="150000"/>
              </a:lnSpc>
              <a:buNone/>
            </a:pPr>
            <a:endParaRPr lang="en-US" altLang="ko-KR" sz="2000" dirty="0">
              <a:latin typeface="Arial" panose="020B0604020202020204" pitchFamily="34" charset="0"/>
              <a:cs typeface="Arial" panose="020B0604020202020204" pitchFamily="34" charset="0"/>
            </a:endParaRPr>
          </a:p>
        </p:txBody>
      </p:sp>
      <p:sp>
        <p:nvSpPr>
          <p:cNvPr id="9" name="Date Placeholder 8">
            <a:extLst>
              <a:ext uri="{FF2B5EF4-FFF2-40B4-BE49-F238E27FC236}">
                <a16:creationId xmlns:a16="http://schemas.microsoft.com/office/drawing/2014/main" id="{FBCFE2DF-66B1-359A-8BAD-422FEF1DC686}"/>
              </a:ext>
            </a:extLst>
          </p:cNvPr>
          <p:cNvSpPr>
            <a:spLocks noGrp="1"/>
          </p:cNvSpPr>
          <p:nvPr>
            <p:ph type="dt" sz="half" idx="10"/>
          </p:nvPr>
        </p:nvSpPr>
        <p:spPr/>
        <p:txBody>
          <a:bodyPr/>
          <a:lstStyle/>
          <a:p>
            <a:r>
              <a:rPr lang="en-US"/>
              <a:t>Spatial Transcriptomics</a:t>
            </a:r>
            <a:endParaRPr lang="en-KR" dirty="0"/>
          </a:p>
        </p:txBody>
      </p:sp>
      <p:sp>
        <p:nvSpPr>
          <p:cNvPr id="10" name="Footer Placeholder 9">
            <a:extLst>
              <a:ext uri="{FF2B5EF4-FFF2-40B4-BE49-F238E27FC236}">
                <a16:creationId xmlns:a16="http://schemas.microsoft.com/office/drawing/2014/main" id="{0325CC64-EC61-A399-29BB-C9E23166A7B2}"/>
              </a:ext>
            </a:extLst>
          </p:cNvPr>
          <p:cNvSpPr>
            <a:spLocks noGrp="1"/>
          </p:cNvSpPr>
          <p:nvPr>
            <p:ph type="ftr" sz="quarter" idx="11"/>
          </p:nvPr>
        </p:nvSpPr>
        <p:spPr/>
        <p:txBody>
          <a:bodyPr/>
          <a:lstStyle/>
          <a:p>
            <a:r>
              <a:rPr lang="en-KR" dirty="0"/>
              <a:t>2023 The 19th KOGO Winter Workshop</a:t>
            </a:r>
          </a:p>
        </p:txBody>
      </p:sp>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pPr/>
              <a:t>2</a:t>
            </a:fld>
            <a:endParaRPr lang="en-KR" dirty="0"/>
          </a:p>
        </p:txBody>
      </p:sp>
      <p:pic>
        <p:nvPicPr>
          <p:cNvPr id="7" name="Picture 6">
            <a:extLst>
              <a:ext uri="{FF2B5EF4-FFF2-40B4-BE49-F238E27FC236}">
                <a16:creationId xmlns:a16="http://schemas.microsoft.com/office/drawing/2014/main" id="{397A2725-D74A-5F0A-C76A-BBCF661450B4}"/>
              </a:ext>
            </a:extLst>
          </p:cNvPr>
          <p:cNvPicPr>
            <a:picLocks noChangeAspect="1"/>
          </p:cNvPicPr>
          <p:nvPr/>
        </p:nvPicPr>
        <p:blipFill>
          <a:blip r:embed="rId3"/>
          <a:srcRect/>
          <a:stretch/>
        </p:blipFill>
        <p:spPr>
          <a:xfrm>
            <a:off x="410817" y="1785506"/>
            <a:ext cx="5827711" cy="4346787"/>
          </a:xfrm>
          <a:prstGeom prst="rect">
            <a:avLst/>
          </a:prstGeom>
        </p:spPr>
      </p:pic>
      <p:pic>
        <p:nvPicPr>
          <p:cNvPr id="15" name="Picture 14">
            <a:extLst>
              <a:ext uri="{FF2B5EF4-FFF2-40B4-BE49-F238E27FC236}">
                <a16:creationId xmlns:a16="http://schemas.microsoft.com/office/drawing/2014/main" id="{C443137C-6FA5-3AF0-E7EA-04F0F61DB3A9}"/>
              </a:ext>
            </a:extLst>
          </p:cNvPr>
          <p:cNvPicPr>
            <a:picLocks noChangeAspect="1"/>
          </p:cNvPicPr>
          <p:nvPr/>
        </p:nvPicPr>
        <p:blipFill>
          <a:blip r:embed="rId4"/>
          <a:stretch>
            <a:fillRect/>
          </a:stretch>
        </p:blipFill>
        <p:spPr>
          <a:xfrm>
            <a:off x="9462052" y="1741588"/>
            <a:ext cx="2281593" cy="2281593"/>
          </a:xfrm>
          <a:prstGeom prst="rect">
            <a:avLst/>
          </a:prstGeom>
        </p:spPr>
      </p:pic>
      <p:sp>
        <p:nvSpPr>
          <p:cNvPr id="16" name="Rectangle 15">
            <a:extLst>
              <a:ext uri="{FF2B5EF4-FFF2-40B4-BE49-F238E27FC236}">
                <a16:creationId xmlns:a16="http://schemas.microsoft.com/office/drawing/2014/main" id="{3BDCA3F3-BBEC-6C80-223F-5B0FFD823DA7}"/>
              </a:ext>
            </a:extLst>
          </p:cNvPr>
          <p:cNvSpPr/>
          <p:nvPr/>
        </p:nvSpPr>
        <p:spPr>
          <a:xfrm>
            <a:off x="541207" y="2877836"/>
            <a:ext cx="5655132" cy="139715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TextBox 16">
            <a:extLst>
              <a:ext uri="{FF2B5EF4-FFF2-40B4-BE49-F238E27FC236}">
                <a16:creationId xmlns:a16="http://schemas.microsoft.com/office/drawing/2014/main" id="{D66BC407-F8B4-B31C-C3E5-E707C4C01AD2}"/>
              </a:ext>
            </a:extLst>
          </p:cNvPr>
          <p:cNvSpPr txBox="1"/>
          <p:nvPr/>
        </p:nvSpPr>
        <p:spPr>
          <a:xfrm>
            <a:off x="6196339" y="3900960"/>
            <a:ext cx="4788490" cy="369332"/>
          </a:xfrm>
          <a:prstGeom prst="rect">
            <a:avLst/>
          </a:prstGeom>
          <a:noFill/>
        </p:spPr>
        <p:txBody>
          <a:bodyPr wrap="none" rtlCol="0">
            <a:spAutoFit/>
          </a:bodyPr>
          <a:lstStyle/>
          <a:p>
            <a:r>
              <a:rPr lang="en-KR" dirty="0">
                <a:solidFill>
                  <a:srgbClr val="C00000"/>
                </a:solidFill>
              </a:rPr>
              <a:t>Please download </a:t>
            </a:r>
            <a:r>
              <a:rPr lang="en-KR">
                <a:solidFill>
                  <a:srgbClr val="C00000"/>
                </a:solidFill>
              </a:rPr>
              <a:t>R pack</a:t>
            </a:r>
            <a:r>
              <a:rPr lang="en-US" dirty="0">
                <a:solidFill>
                  <a:srgbClr val="C00000"/>
                </a:solidFill>
              </a:rPr>
              <a:t>a</a:t>
            </a:r>
            <a:r>
              <a:rPr lang="en-KR">
                <a:solidFill>
                  <a:srgbClr val="C00000"/>
                </a:solidFill>
              </a:rPr>
              <a:t>ges </a:t>
            </a:r>
            <a:r>
              <a:rPr lang="en-KR" dirty="0">
                <a:solidFill>
                  <a:srgbClr val="C00000"/>
                </a:solidFill>
              </a:rPr>
              <a:t>for the session</a:t>
            </a:r>
          </a:p>
        </p:txBody>
      </p:sp>
      <p:cxnSp>
        <p:nvCxnSpPr>
          <p:cNvPr id="20" name="Straight Arrow Connector 19">
            <a:extLst>
              <a:ext uri="{FF2B5EF4-FFF2-40B4-BE49-F238E27FC236}">
                <a16:creationId xmlns:a16="http://schemas.microsoft.com/office/drawing/2014/main" id="{7EAB0A6D-1D0F-7EB1-3131-C7DE8DE9D826}"/>
              </a:ext>
            </a:extLst>
          </p:cNvPr>
          <p:cNvCxnSpPr>
            <a:cxnSpLocks/>
            <a:endCxn id="21" idx="1"/>
          </p:cNvCxnSpPr>
          <p:nvPr/>
        </p:nvCxnSpPr>
        <p:spPr>
          <a:xfrm flipV="1">
            <a:off x="5897758" y="5293416"/>
            <a:ext cx="681540" cy="16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E57976-D62C-3B4C-12DE-625F310CEDEA}"/>
              </a:ext>
            </a:extLst>
          </p:cNvPr>
          <p:cNvSpPr txBox="1"/>
          <p:nvPr/>
        </p:nvSpPr>
        <p:spPr>
          <a:xfrm>
            <a:off x="6579298" y="5108750"/>
            <a:ext cx="3792705" cy="369332"/>
          </a:xfrm>
          <a:prstGeom prst="rect">
            <a:avLst/>
          </a:prstGeom>
          <a:noFill/>
        </p:spPr>
        <p:txBody>
          <a:bodyPr wrap="none" rtlCol="0">
            <a:spAutoFit/>
          </a:bodyPr>
          <a:lstStyle/>
          <a:p>
            <a:r>
              <a:rPr lang="en-KR" dirty="0">
                <a:solidFill>
                  <a:srgbClr val="C00000"/>
                </a:solidFill>
              </a:rPr>
              <a:t>You can access to the R markdown</a:t>
            </a:r>
          </a:p>
        </p:txBody>
      </p:sp>
      <p:cxnSp>
        <p:nvCxnSpPr>
          <p:cNvPr id="23" name="Straight Arrow Connector 22">
            <a:extLst>
              <a:ext uri="{FF2B5EF4-FFF2-40B4-BE49-F238E27FC236}">
                <a16:creationId xmlns:a16="http://schemas.microsoft.com/office/drawing/2014/main" id="{0150A90A-2816-3A16-4505-7D57F902C164}"/>
              </a:ext>
            </a:extLst>
          </p:cNvPr>
          <p:cNvCxnSpPr>
            <a:cxnSpLocks/>
            <a:endCxn id="24" idx="1"/>
          </p:cNvCxnSpPr>
          <p:nvPr/>
        </p:nvCxnSpPr>
        <p:spPr>
          <a:xfrm flipV="1">
            <a:off x="5897758" y="5662584"/>
            <a:ext cx="681540" cy="16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EDE080-1E03-1F16-E073-83795AED66DA}"/>
              </a:ext>
            </a:extLst>
          </p:cNvPr>
          <p:cNvSpPr txBox="1"/>
          <p:nvPr/>
        </p:nvSpPr>
        <p:spPr>
          <a:xfrm>
            <a:off x="6579298" y="5477918"/>
            <a:ext cx="3997889" cy="369332"/>
          </a:xfrm>
          <a:prstGeom prst="rect">
            <a:avLst/>
          </a:prstGeom>
          <a:noFill/>
        </p:spPr>
        <p:txBody>
          <a:bodyPr wrap="none" rtlCol="0">
            <a:spAutoFit/>
          </a:bodyPr>
          <a:lstStyle/>
          <a:p>
            <a:r>
              <a:rPr lang="en-KR" dirty="0">
                <a:solidFill>
                  <a:srgbClr val="C00000"/>
                </a:solidFill>
              </a:rPr>
              <a:t>You can download power point slides</a:t>
            </a:r>
          </a:p>
        </p:txBody>
      </p:sp>
      <p:cxnSp>
        <p:nvCxnSpPr>
          <p:cNvPr id="25" name="Straight Arrow Connector 24">
            <a:extLst>
              <a:ext uri="{FF2B5EF4-FFF2-40B4-BE49-F238E27FC236}">
                <a16:creationId xmlns:a16="http://schemas.microsoft.com/office/drawing/2014/main" id="{CB1C845B-F0BE-A3F8-DB32-1AE275530D0E}"/>
              </a:ext>
            </a:extLst>
          </p:cNvPr>
          <p:cNvCxnSpPr>
            <a:cxnSpLocks/>
            <a:endCxn id="26" idx="1"/>
          </p:cNvCxnSpPr>
          <p:nvPr/>
        </p:nvCxnSpPr>
        <p:spPr>
          <a:xfrm>
            <a:off x="5770375" y="6006877"/>
            <a:ext cx="80892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ADC500A-1B1C-9FCC-4469-BFA292A52B0F}"/>
              </a:ext>
            </a:extLst>
          </p:cNvPr>
          <p:cNvSpPr txBox="1"/>
          <p:nvPr/>
        </p:nvSpPr>
        <p:spPr>
          <a:xfrm>
            <a:off x="6579298" y="5822211"/>
            <a:ext cx="5512364" cy="369332"/>
          </a:xfrm>
          <a:prstGeom prst="rect">
            <a:avLst/>
          </a:prstGeom>
          <a:noFill/>
        </p:spPr>
        <p:txBody>
          <a:bodyPr wrap="square" rtlCol="0">
            <a:spAutoFit/>
          </a:bodyPr>
          <a:lstStyle/>
          <a:p>
            <a:r>
              <a:rPr lang="en-KR" dirty="0">
                <a:solidFill>
                  <a:srgbClr val="C00000"/>
                </a:solidFill>
              </a:rPr>
              <a:t>You can download R script to be used in this session</a:t>
            </a:r>
          </a:p>
        </p:txBody>
      </p:sp>
    </p:spTree>
    <p:extLst>
      <p:ext uri="{BB962C8B-B14F-4D97-AF65-F5344CB8AC3E}">
        <p14:creationId xmlns:p14="http://schemas.microsoft.com/office/powerpoint/2010/main" val="3123971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Clustering Analysis - </a:t>
            </a:r>
            <a:r>
              <a:rPr lang="en-US" dirty="0" err="1"/>
              <a:t>BayesSpace</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3</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20</a:t>
            </a:fld>
            <a:endParaRPr lang="en-KR" dirty="0"/>
          </a:p>
        </p:txBody>
      </p:sp>
    </p:spTree>
    <p:extLst>
      <p:ext uri="{BB962C8B-B14F-4D97-AF65-F5344CB8AC3E}">
        <p14:creationId xmlns:p14="http://schemas.microsoft.com/office/powerpoint/2010/main" val="3906814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What is </a:t>
            </a:r>
            <a:r>
              <a:rPr lang="en-US" dirty="0" err="1"/>
              <a:t>BayesSpace</a:t>
            </a:r>
            <a:r>
              <a:rPr lang="en-US" dirty="0"/>
              <a:t>?</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471991"/>
            <a:ext cx="11198084" cy="5010409"/>
          </a:xfrm>
        </p:spPr>
        <p:txBody>
          <a:bodyPr>
            <a:normAutofit lnSpcReduction="10000"/>
          </a:bodyPr>
          <a:lstStyle/>
          <a:p>
            <a:r>
              <a:rPr lang="en-US" dirty="0" err="1"/>
              <a:t>BayesSpace</a:t>
            </a:r>
            <a:r>
              <a:rPr lang="en-US" dirty="0"/>
              <a:t> is an useful tool to conduct </a:t>
            </a:r>
            <a:r>
              <a:rPr lang="en-US" b="1" dirty="0"/>
              <a:t>Spatial clustering analysis</a:t>
            </a:r>
          </a:p>
          <a:p>
            <a:r>
              <a:rPr lang="en-US" dirty="0"/>
              <a:t>It also provides a method to </a:t>
            </a:r>
            <a:r>
              <a:rPr lang="en-US" b="1" dirty="0"/>
              <a:t>enhance the resolution </a:t>
            </a:r>
            <a:r>
              <a:rPr lang="en-US" dirty="0"/>
              <a:t>of each spot by generating </a:t>
            </a:r>
            <a:r>
              <a:rPr lang="en-US" dirty="0" err="1"/>
              <a:t>subspots</a:t>
            </a:r>
            <a:endParaRPr lang="en-US"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a:p>
          <a:p>
            <a:pPr marL="0" indent="0">
              <a:buNone/>
            </a:pPr>
            <a:endParaRPr lang="en-US" sz="1500" dirty="0"/>
          </a:p>
          <a:p>
            <a:pPr marL="0" indent="0">
              <a:buNone/>
            </a:pPr>
            <a:endParaRPr lang="en-US" sz="1500" dirty="0"/>
          </a:p>
          <a:p>
            <a:pPr marL="0" indent="0">
              <a:buNone/>
            </a:pPr>
            <a:endParaRPr lang="en-US" sz="1400"/>
          </a:p>
          <a:p>
            <a:pPr marL="0" indent="0">
              <a:buNone/>
            </a:pPr>
            <a:endParaRPr lang="en-US" sz="1400" dirty="0"/>
          </a:p>
          <a:p>
            <a:pPr marL="0" indent="0">
              <a:buNone/>
            </a:pPr>
            <a:r>
              <a:rPr lang="en-US" sz="1400" dirty="0"/>
              <a:t>Zhao E, Stone MR, Ren X, et al. Spatial transcriptomics at </a:t>
            </a:r>
            <a:r>
              <a:rPr lang="en-US" sz="1400" dirty="0" err="1"/>
              <a:t>subspot</a:t>
            </a:r>
            <a:r>
              <a:rPr lang="en-US" sz="1400" dirty="0"/>
              <a:t> resolution with </a:t>
            </a:r>
            <a:r>
              <a:rPr lang="en-US" sz="1400" dirty="0" err="1"/>
              <a:t>BayesSpace</a:t>
            </a:r>
            <a:r>
              <a:rPr lang="en-US" sz="1400" dirty="0"/>
              <a:t>. </a:t>
            </a:r>
            <a:r>
              <a:rPr lang="en-US" sz="1400" i="1" dirty="0"/>
              <a:t>Nat </a:t>
            </a:r>
            <a:r>
              <a:rPr lang="en-US" sz="1400" i="1" err="1"/>
              <a:t>Biotechnol</a:t>
            </a:r>
            <a:r>
              <a:rPr lang="en-US" sz="1400"/>
              <a:t>. 2021;39(11</a:t>
            </a:r>
            <a:r>
              <a:rPr lang="en-US" sz="1400" dirty="0"/>
              <a:t>):1375-1384. doi:10.1038</a:t>
            </a:r>
            <a:r>
              <a:rPr lang="en-US" sz="1400"/>
              <a:t>/s41587-021-00935-2</a:t>
            </a:r>
            <a:endParaRPr lang="en-US" sz="14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21</a:t>
            </a:fld>
            <a:endParaRPr lang="en-KR" dirty="0"/>
          </a:p>
        </p:txBody>
      </p:sp>
    </p:spTree>
    <p:extLst>
      <p:ext uri="{BB962C8B-B14F-4D97-AF65-F5344CB8AC3E}">
        <p14:creationId xmlns:p14="http://schemas.microsoft.com/office/powerpoint/2010/main" val="609594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For convenience, we will use ST </a:t>
            </a:r>
            <a:r>
              <a:rPr lang="en-US" dirty="0" err="1"/>
              <a:t>Visium</a:t>
            </a:r>
            <a:r>
              <a:rPr lang="en-US" dirty="0"/>
              <a:t> dataset generated from </a:t>
            </a:r>
            <a:r>
              <a:rPr lang="en-US" altLang="ko-KR" dirty="0"/>
              <a:t>one of the melanoma samples originally reported by </a:t>
            </a:r>
            <a:r>
              <a:rPr lang="en-US" altLang="ko-KR" dirty="0" err="1"/>
              <a:t>Thrane</a:t>
            </a:r>
            <a:r>
              <a:rPr lang="en-US" altLang="ko-KR" dirty="0"/>
              <a:t> </a:t>
            </a:r>
            <a:r>
              <a:rPr lang="en-US" altLang="ko-KR" i="1" dirty="0"/>
              <a:t>et al. </a:t>
            </a:r>
            <a:r>
              <a:rPr lang="en-US" altLang="ko-KR" dirty="0"/>
              <a:t>(2018)</a:t>
            </a:r>
          </a:p>
          <a:p>
            <a:pPr marL="0" indent="0">
              <a:buNone/>
            </a:pP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22</a:t>
            </a:fld>
            <a:endParaRPr lang="en-KR" dirty="0"/>
          </a:p>
        </p:txBody>
      </p:sp>
      <p:pic>
        <p:nvPicPr>
          <p:cNvPr id="7" name="New picture">
            <a:extLst>
              <a:ext uri="{FF2B5EF4-FFF2-40B4-BE49-F238E27FC236}">
                <a16:creationId xmlns:a16="http://schemas.microsoft.com/office/drawing/2014/main" id="{C49532D3-CB78-A058-DCCE-B455E15C7ED3}"/>
              </a:ext>
            </a:extLst>
          </p:cNvPr>
          <p:cNvPicPr>
            <a:picLocks noChangeAspect="1" noChangeArrowheads="1"/>
          </p:cNvPicPr>
          <p:nvPr>
            <p:custDataLst>
              <p:tags r:id="rId1"/>
            </p:custDataLst>
          </p:nvPr>
        </p:nvPicPr>
        <p:blipFill rotWithShape="1">
          <a:blip r:embed="rId3">
            <a:extLst>
              <a:ext uri="{28A0092B-C50C-407E-A947-70E740481C1C}">
                <a14:useLocalDpi xmlns:a14="http://schemas.microsoft.com/office/drawing/2010/main" val="0"/>
              </a:ext>
            </a:extLst>
          </a:blip>
          <a:srcRect r="79405" b="72596"/>
          <a:stretch/>
        </p:blipFill>
        <p:spPr bwMode="auto">
          <a:xfrm>
            <a:off x="899091" y="2380264"/>
            <a:ext cx="4478995" cy="396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4" name="TextBox 23">
            <a:extLst>
              <a:ext uri="{FF2B5EF4-FFF2-40B4-BE49-F238E27FC236}">
                <a16:creationId xmlns:a16="http://schemas.microsoft.com/office/drawing/2014/main" id="{9AC95A2C-B66F-AD91-6497-CB64B8225C4D}"/>
              </a:ext>
            </a:extLst>
          </p:cNvPr>
          <p:cNvSpPr txBox="1"/>
          <p:nvPr/>
        </p:nvSpPr>
        <p:spPr>
          <a:xfrm>
            <a:off x="5866793" y="3901807"/>
            <a:ext cx="6105236" cy="923330"/>
          </a:xfrm>
          <a:prstGeom prst="rect">
            <a:avLst/>
          </a:prstGeom>
          <a:noFill/>
        </p:spPr>
        <p:txBody>
          <a:bodyPr wrap="square">
            <a:spAutoFit/>
          </a:bodyPr>
          <a:lstStyle/>
          <a:p>
            <a:r>
              <a:rPr lang="en-US" altLang="ko-KR" b="1" i="0">
                <a:solidFill>
                  <a:srgbClr val="1A1A1A"/>
                </a:solidFill>
                <a:effectLst/>
                <a:latin typeface="Arial" panose="020B0604020202020204" pitchFamily="34" charset="0"/>
              </a:rPr>
              <a:t>Figure 3A</a:t>
            </a:r>
            <a:r>
              <a:rPr lang="en-US" altLang="ko-KR" b="0" i="0">
                <a:solidFill>
                  <a:srgbClr val="1A1A1A"/>
                </a:solidFill>
                <a:effectLst/>
                <a:latin typeface="Arial" panose="020B0604020202020204" pitchFamily="34" charset="0"/>
              </a:rPr>
              <a:t>.</a:t>
            </a:r>
          </a:p>
          <a:p>
            <a:r>
              <a:rPr lang="en-US" altLang="ko-KR" b="0" i="0">
                <a:solidFill>
                  <a:srgbClr val="1A1A1A"/>
                </a:solidFill>
                <a:effectLst/>
                <a:latin typeface="Arial" panose="020B0604020202020204" pitchFamily="34" charset="0"/>
              </a:rPr>
              <a:t>melanoma (black), stromal (red), and lymphoid (yellow) tissue regions.</a:t>
            </a:r>
            <a:endParaRPr lang="ko-KR" altLang="en-US"/>
          </a:p>
        </p:txBody>
      </p:sp>
    </p:spTree>
    <p:extLst>
      <p:ext uri="{BB962C8B-B14F-4D97-AF65-F5344CB8AC3E}">
        <p14:creationId xmlns:p14="http://schemas.microsoft.com/office/powerpoint/2010/main" val="125315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0. Load packages 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23</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4"/>
            <a:ext cx="11106418" cy="139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(c(bio_pkgs,'dplyr','Seurat','ggplot2','patchwork’,’cowplot’),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E8C6A54E-CD4D-8945-B0AD-763925B2C6CA}"/>
              </a:ext>
            </a:extLst>
          </p:cNvPr>
          <p:cNvSpPr txBox="1"/>
          <p:nvPr/>
        </p:nvSpPr>
        <p:spPr>
          <a:xfrm>
            <a:off x="410817" y="0"/>
            <a:ext cx="1162498" cy="292388"/>
          </a:xfrm>
          <a:prstGeom prst="rect">
            <a:avLst/>
          </a:prstGeom>
          <a:noFill/>
        </p:spPr>
        <p:txBody>
          <a:bodyPr wrap="none" rtlCol="0">
            <a:spAutoFit/>
          </a:bodyPr>
          <a:lstStyle/>
          <a:p>
            <a:r>
              <a:rPr lang="en-US" altLang="ko-KR" sz="1300" b="1" dirty="0">
                <a:solidFill>
                  <a:srgbClr val="E3E3E3"/>
                </a:solidFill>
              </a:rPr>
              <a:t>1.</a:t>
            </a:r>
            <a:r>
              <a:rPr lang="ko-KR" altLang="en-US" sz="1300" b="1" dirty="0">
                <a:solidFill>
                  <a:srgbClr val="E3E3E3"/>
                </a:solidFill>
              </a:rPr>
              <a:t> </a:t>
            </a:r>
            <a:r>
              <a:rPr lang="en-KR" sz="1300" b="1">
                <a:solidFill>
                  <a:srgbClr val="E3E3E3"/>
                </a:solidFill>
              </a:rPr>
              <a:t>Load </a:t>
            </a:r>
            <a:r>
              <a:rPr lang="en-KR" sz="1300" b="1" dirty="0">
                <a:solidFill>
                  <a:srgbClr val="E3E3E3"/>
                </a:solidFill>
              </a:rPr>
              <a:t>data</a:t>
            </a:r>
          </a:p>
        </p:txBody>
      </p:sp>
      <p:sp>
        <p:nvSpPr>
          <p:cNvPr id="17" name="TextBox 16">
            <a:extLst>
              <a:ext uri="{FF2B5EF4-FFF2-40B4-BE49-F238E27FC236}">
                <a16:creationId xmlns:a16="http://schemas.microsoft.com/office/drawing/2014/main" id="{D7C34A9C-4709-8F4B-9D3B-ED46C595F15C}"/>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18" name="TextBox 17">
            <a:extLst>
              <a:ext uri="{FF2B5EF4-FFF2-40B4-BE49-F238E27FC236}">
                <a16:creationId xmlns:a16="http://schemas.microsoft.com/office/drawing/2014/main" id="{A398CCB5-E666-7442-99D1-179698F63711}"/>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19" name="TextBox 18">
            <a:extLst>
              <a:ext uri="{FF2B5EF4-FFF2-40B4-BE49-F238E27FC236}">
                <a16:creationId xmlns:a16="http://schemas.microsoft.com/office/drawing/2014/main" id="{8D574D95-3757-DE4A-B44C-7C0C1EDCB622}"/>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20" name="TextBox 19">
            <a:extLst>
              <a:ext uri="{FF2B5EF4-FFF2-40B4-BE49-F238E27FC236}">
                <a16:creationId xmlns:a16="http://schemas.microsoft.com/office/drawing/2014/main" id="{5EDFA731-2BD9-9A42-A850-64A8A38DE2B9}"/>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21" name="Straight Connector 17">
            <a:extLst>
              <a:ext uri="{FF2B5EF4-FFF2-40B4-BE49-F238E27FC236}">
                <a16:creationId xmlns:a16="http://schemas.microsoft.com/office/drawing/2014/main" id="{407026F9-A4C6-8D4E-8493-E3DE58347736}"/>
              </a:ext>
            </a:extLst>
          </p:cNvPr>
          <p:cNvCxnSpPr>
            <a:cxnSpLocks/>
            <a:stCxn id="16" idx="3"/>
            <a:endCxn id="17"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51DE857E-1DD5-504A-B7A6-4177C0C4E8CB}"/>
              </a:ext>
            </a:extLst>
          </p:cNvPr>
          <p:cNvCxnSpPr>
            <a:cxnSpLocks/>
            <a:stCxn id="18" idx="3"/>
            <a:endCxn id="19"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0">
            <a:extLst>
              <a:ext uri="{FF2B5EF4-FFF2-40B4-BE49-F238E27FC236}">
                <a16:creationId xmlns:a16="http://schemas.microsoft.com/office/drawing/2014/main" id="{83DDCFA7-3244-D64B-A344-07773DFD8D31}"/>
              </a:ext>
            </a:extLst>
          </p:cNvPr>
          <p:cNvCxnSpPr>
            <a:cxnSpLocks/>
            <a:stCxn id="19" idx="3"/>
            <a:endCxn id="20"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BE30E639-8A41-0349-B217-16B7D17AE665}"/>
              </a:ext>
            </a:extLst>
          </p:cNvPr>
          <p:cNvCxnSpPr>
            <a:cxnSpLocks/>
            <a:stCxn id="17" idx="3"/>
            <a:endCxn id="18"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08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24</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06418" cy="3060763"/>
            <a:chOff x="459049" y="1305064"/>
            <a:chExt cx="11106418" cy="3060763"/>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4"/>
              <a:ext cx="11106418" cy="2611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melanoma =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a:p>
              <a:endParaRPr lang="en-US" sz="24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j-lt"/>
                  <a:cs typeface="Courier New" panose="02070309020205020404" pitchFamily="49" charset="0"/>
                </a:rPr>
                <a:t>same with</a:t>
              </a:r>
            </a:p>
            <a:p>
              <a:r>
                <a:rPr lang="en-US" sz="2400" dirty="0">
                  <a:solidFill>
                    <a:schemeClr val="tx1"/>
                  </a:solidFill>
                  <a:latin typeface="Courier New" panose="02070309020205020404" pitchFamily="49" charset="0"/>
                  <a:cs typeface="Courier New" panose="02070309020205020404" pitchFamily="49" charset="0"/>
                </a:rPr>
                <a:t>melanoma &lt;-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294492" cy="461665"/>
            </a:xfrm>
            <a:prstGeom prst="rect">
              <a:avLst/>
            </a:prstGeom>
          </p:spPr>
          <p:txBody>
            <a:bodyPr wrap="none">
              <a:spAutoFit/>
            </a:bodyPr>
            <a:lstStyle/>
            <a:p>
              <a:r>
                <a:rPr lang="en-US" sz="2400" b="1"/>
                <a:t>Load prebuilt dataset</a:t>
              </a:r>
              <a:endParaRPr lang="en-US" sz="2400" b="1" dirty="0"/>
            </a:p>
          </p:txBody>
        </p:sp>
      </p:grpSp>
      <p:sp>
        <p:nvSpPr>
          <p:cNvPr id="19" name="TextBox 18">
            <a:extLst>
              <a:ext uri="{FF2B5EF4-FFF2-40B4-BE49-F238E27FC236}">
                <a16:creationId xmlns:a16="http://schemas.microsoft.com/office/drawing/2014/main" id="{8ACBB7F9-0AD9-0B4F-89BC-CF71445D8AC9}"/>
              </a:ext>
            </a:extLst>
          </p:cNvPr>
          <p:cNvSpPr txBox="1"/>
          <p:nvPr/>
        </p:nvSpPr>
        <p:spPr>
          <a:xfrm>
            <a:off x="410817" y="0"/>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0" name="TextBox 19">
            <a:extLst>
              <a:ext uri="{FF2B5EF4-FFF2-40B4-BE49-F238E27FC236}">
                <a16:creationId xmlns:a16="http://schemas.microsoft.com/office/drawing/2014/main" id="{79123142-A4AC-A641-B2F0-E36BECE9C91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21" name="TextBox 20">
            <a:extLst>
              <a:ext uri="{FF2B5EF4-FFF2-40B4-BE49-F238E27FC236}">
                <a16:creationId xmlns:a16="http://schemas.microsoft.com/office/drawing/2014/main" id="{73759DF9-BCF6-6A45-A2EB-27FA2925D729}"/>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2" name="TextBox 21">
            <a:extLst>
              <a:ext uri="{FF2B5EF4-FFF2-40B4-BE49-F238E27FC236}">
                <a16:creationId xmlns:a16="http://schemas.microsoft.com/office/drawing/2014/main" id="{3ED4587B-EDCD-5C42-B5EC-779EA5FFD37B}"/>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23" name="TextBox 22">
            <a:extLst>
              <a:ext uri="{FF2B5EF4-FFF2-40B4-BE49-F238E27FC236}">
                <a16:creationId xmlns:a16="http://schemas.microsoft.com/office/drawing/2014/main" id="{5DFA639B-144C-4149-B5A9-9741DC544F3D}"/>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C1F3D394-3A63-9446-B744-831E85FEA8BF}"/>
              </a:ext>
            </a:extLst>
          </p:cNvPr>
          <p:cNvCxnSpPr>
            <a:cxnSpLocks/>
            <a:stCxn id="19" idx="3"/>
            <a:endCxn id="20"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19">
            <a:extLst>
              <a:ext uri="{FF2B5EF4-FFF2-40B4-BE49-F238E27FC236}">
                <a16:creationId xmlns:a16="http://schemas.microsoft.com/office/drawing/2014/main" id="{C4C82F3F-244F-0142-A054-58A5F667CBF0}"/>
              </a:ext>
            </a:extLst>
          </p:cNvPr>
          <p:cNvCxnSpPr>
            <a:cxnSpLocks/>
            <a:stCxn id="21" idx="3"/>
            <a:endCxn id="22"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0">
            <a:extLst>
              <a:ext uri="{FF2B5EF4-FFF2-40B4-BE49-F238E27FC236}">
                <a16:creationId xmlns:a16="http://schemas.microsoft.com/office/drawing/2014/main" id="{7AE5A7D9-EFAC-3945-8366-B317B1E4850C}"/>
              </a:ext>
            </a:extLst>
          </p:cNvPr>
          <p:cNvCxnSpPr>
            <a:cxnSpLocks/>
            <a:stCxn id="22" idx="3"/>
            <a:endCxn id="23"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22">
            <a:extLst>
              <a:ext uri="{FF2B5EF4-FFF2-40B4-BE49-F238E27FC236}">
                <a16:creationId xmlns:a16="http://schemas.microsoft.com/office/drawing/2014/main" id="{90B15CE0-FB99-1444-9C78-362877EC4E3E}"/>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36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25</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264996" cy="995667"/>
            <a:chOff x="459049" y="1305064"/>
            <a:chExt cx="4264996"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108543" cy="461665"/>
            </a:xfrm>
            <a:prstGeom prst="rect">
              <a:avLst/>
            </a:prstGeom>
          </p:spPr>
          <p:txBody>
            <a:bodyPr wrap="none">
              <a:spAutoFit/>
            </a:bodyPr>
            <a:lstStyle/>
            <a:p>
              <a:r>
                <a:rPr lang="en-US" sz="2400" b="1" dirty="0"/>
                <a:t>Explore overall data</a:t>
              </a:r>
            </a:p>
          </p:txBody>
        </p:sp>
      </p:grpSp>
      <p:grpSp>
        <p:nvGrpSpPr>
          <p:cNvPr id="37" name="그룹 36">
            <a:extLst>
              <a:ext uri="{FF2B5EF4-FFF2-40B4-BE49-F238E27FC236}">
                <a16:creationId xmlns:a16="http://schemas.microsoft.com/office/drawing/2014/main" id="{E3190EA8-157D-2FAD-4550-FBCC93B9E378}"/>
              </a:ext>
            </a:extLst>
          </p:cNvPr>
          <p:cNvGrpSpPr/>
          <p:nvPr/>
        </p:nvGrpSpPr>
        <p:grpSpPr>
          <a:xfrm>
            <a:off x="4989706" y="1848115"/>
            <a:ext cx="6791477" cy="3161769"/>
            <a:chOff x="521435" y="2845638"/>
            <a:chExt cx="7061620" cy="3287534"/>
          </a:xfrm>
        </p:grpSpPr>
        <p:pic>
          <p:nvPicPr>
            <p:cNvPr id="35" name="그림 34">
              <a:extLst>
                <a:ext uri="{FF2B5EF4-FFF2-40B4-BE49-F238E27FC236}">
                  <a16:creationId xmlns:a16="http://schemas.microsoft.com/office/drawing/2014/main" id="{A7A89766-0389-5BA6-F791-4D0D5240DD5A}"/>
                </a:ext>
              </a:extLst>
            </p:cNvPr>
            <p:cNvPicPr>
              <a:picLocks noChangeAspect="1"/>
            </p:cNvPicPr>
            <p:nvPr/>
          </p:nvPicPr>
          <p:blipFill>
            <a:blip r:embed="rId2"/>
            <a:stretch>
              <a:fillRect/>
            </a:stretch>
          </p:blipFill>
          <p:spPr>
            <a:xfrm>
              <a:off x="521435" y="2845638"/>
              <a:ext cx="7061620" cy="3287534"/>
            </a:xfrm>
            <a:prstGeom prst="rect">
              <a:avLst/>
            </a:prstGeom>
          </p:spPr>
        </p:pic>
        <p:sp>
          <p:nvSpPr>
            <p:cNvPr id="32" name="직사각형 31">
              <a:extLst>
                <a:ext uri="{FF2B5EF4-FFF2-40B4-BE49-F238E27FC236}">
                  <a16:creationId xmlns:a16="http://schemas.microsoft.com/office/drawing/2014/main" id="{8DEBEBEE-8187-5FCF-FD11-E4544BBE9AF9}"/>
                </a:ext>
              </a:extLst>
            </p:cNvPr>
            <p:cNvSpPr/>
            <p:nvPr/>
          </p:nvSpPr>
          <p:spPr>
            <a:xfrm>
              <a:off x="3136610" y="3953164"/>
              <a:ext cx="1324553" cy="28851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A744475F-EF03-3FD9-B971-F2096F4EBA07}"/>
                </a:ext>
              </a:extLst>
            </p:cNvPr>
            <p:cNvSpPr/>
            <p:nvPr/>
          </p:nvSpPr>
          <p:spPr>
            <a:xfrm>
              <a:off x="3316338" y="5320399"/>
              <a:ext cx="648277" cy="288509"/>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50DD3F0C-31B3-C611-87C8-05A9E5FB62FB}"/>
                </a:ext>
              </a:extLst>
            </p:cNvPr>
            <p:cNvSpPr/>
            <p:nvPr/>
          </p:nvSpPr>
          <p:spPr>
            <a:xfrm>
              <a:off x="5648520" y="4484508"/>
              <a:ext cx="1001662" cy="295107"/>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a:extLst>
              <a:ext uri="{FF2B5EF4-FFF2-40B4-BE49-F238E27FC236}">
                <a16:creationId xmlns:a16="http://schemas.microsoft.com/office/drawing/2014/main" id="{DA07C2BD-8534-3B41-00AC-BA2150FA3641}"/>
              </a:ext>
            </a:extLst>
          </p:cNvPr>
          <p:cNvSpPr txBox="1"/>
          <p:nvPr/>
        </p:nvSpPr>
        <p:spPr>
          <a:xfrm>
            <a:off x="405710" y="2640371"/>
            <a:ext cx="3980146" cy="1477328"/>
          </a:xfrm>
          <a:prstGeom prst="rect">
            <a:avLst/>
          </a:prstGeom>
          <a:noFill/>
        </p:spPr>
        <p:txBody>
          <a:bodyPr wrap="square" rtlCol="0">
            <a:spAutoFit/>
          </a:bodyPr>
          <a:lstStyle/>
          <a:p>
            <a:r>
              <a:rPr lang="en-US" altLang="ko-KR" dirty="0"/>
              <a:t>With your raw data, </a:t>
            </a:r>
            <a:br>
              <a:rPr lang="en-US" altLang="ko-KR" dirty="0"/>
            </a:br>
            <a:r>
              <a:rPr lang="en-US" altLang="ko-KR" dirty="0"/>
              <a:t>gray boxed parts will not appear.</a:t>
            </a:r>
            <a:br>
              <a:rPr lang="en-US" altLang="ko-KR" dirty="0"/>
            </a:br>
            <a:br>
              <a:rPr lang="en-US" altLang="ko-KR" dirty="0"/>
            </a:br>
            <a:r>
              <a:rPr lang="en-US" altLang="ko-KR" dirty="0"/>
              <a:t>These will be added after preprocessing.</a:t>
            </a:r>
            <a:endParaRPr lang="ko-KR" altLang="en-US" dirty="0"/>
          </a:p>
        </p:txBody>
      </p:sp>
      <p:sp>
        <p:nvSpPr>
          <p:cNvPr id="25" name="TextBox 24">
            <a:extLst>
              <a:ext uri="{FF2B5EF4-FFF2-40B4-BE49-F238E27FC236}">
                <a16:creationId xmlns:a16="http://schemas.microsoft.com/office/drawing/2014/main" id="{F01E4B5E-302B-044D-B06D-3368542FD7C0}"/>
              </a:ext>
            </a:extLst>
          </p:cNvPr>
          <p:cNvSpPr txBox="1"/>
          <p:nvPr/>
        </p:nvSpPr>
        <p:spPr>
          <a:xfrm>
            <a:off x="410817" y="0"/>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6" name="TextBox 25">
            <a:extLst>
              <a:ext uri="{FF2B5EF4-FFF2-40B4-BE49-F238E27FC236}">
                <a16:creationId xmlns:a16="http://schemas.microsoft.com/office/drawing/2014/main" id="{634AC8F2-21E9-6540-B386-051A39F7759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27" name="TextBox 26">
            <a:extLst>
              <a:ext uri="{FF2B5EF4-FFF2-40B4-BE49-F238E27FC236}">
                <a16:creationId xmlns:a16="http://schemas.microsoft.com/office/drawing/2014/main" id="{4A4EF1E2-B400-AC49-9A91-D0F61FD5329D}"/>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8" name="TextBox 27">
            <a:extLst>
              <a:ext uri="{FF2B5EF4-FFF2-40B4-BE49-F238E27FC236}">
                <a16:creationId xmlns:a16="http://schemas.microsoft.com/office/drawing/2014/main" id="{9AC28AAC-D438-8E43-9B7F-74E541A814DC}"/>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29" name="TextBox 28">
            <a:extLst>
              <a:ext uri="{FF2B5EF4-FFF2-40B4-BE49-F238E27FC236}">
                <a16:creationId xmlns:a16="http://schemas.microsoft.com/office/drawing/2014/main" id="{2638BAE1-AEFA-4648-AEFC-71E6F25B5C99}"/>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30" name="Straight Connector 17">
            <a:extLst>
              <a:ext uri="{FF2B5EF4-FFF2-40B4-BE49-F238E27FC236}">
                <a16:creationId xmlns:a16="http://schemas.microsoft.com/office/drawing/2014/main" id="{D180B9AF-E331-EE40-902B-34FD46936588}"/>
              </a:ext>
            </a:extLst>
          </p:cNvPr>
          <p:cNvCxnSpPr>
            <a:cxnSpLocks/>
            <a:stCxn id="25" idx="3"/>
            <a:endCxn id="26"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19">
            <a:extLst>
              <a:ext uri="{FF2B5EF4-FFF2-40B4-BE49-F238E27FC236}">
                <a16:creationId xmlns:a16="http://schemas.microsoft.com/office/drawing/2014/main" id="{4494C6FB-B4A7-3B43-AAD0-FA7EFBEFA61A}"/>
              </a:ext>
            </a:extLst>
          </p:cNvPr>
          <p:cNvCxnSpPr>
            <a:cxnSpLocks/>
            <a:stCxn id="27" idx="3"/>
            <a:endCxn id="28"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0">
            <a:extLst>
              <a:ext uri="{FF2B5EF4-FFF2-40B4-BE49-F238E27FC236}">
                <a16:creationId xmlns:a16="http://schemas.microsoft.com/office/drawing/2014/main" id="{8556632C-4E40-2F44-B298-1B7A5D0C85F1}"/>
              </a:ext>
            </a:extLst>
          </p:cNvPr>
          <p:cNvCxnSpPr>
            <a:cxnSpLocks/>
            <a:stCxn id="28" idx="3"/>
            <a:endCxn id="29"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22">
            <a:extLst>
              <a:ext uri="{FF2B5EF4-FFF2-40B4-BE49-F238E27FC236}">
                <a16:creationId xmlns:a16="http://schemas.microsoft.com/office/drawing/2014/main" id="{E2AC02ED-6F82-4C45-8BD5-1464A5C2F458}"/>
              </a:ext>
            </a:extLst>
          </p:cNvPr>
          <p:cNvCxnSpPr>
            <a:cxnSpLocks/>
            <a:stCxn id="26" idx="3"/>
            <a:endCxn id="27"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088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26</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114800" cy="995667"/>
            <a:chOff x="459049" y="1305064"/>
            <a:chExt cx="4114800"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Courier New" panose="02070309020205020404" pitchFamily="49" charset="0"/>
                  <a:cs typeface="Courier New" panose="02070309020205020404" pitchFamily="49" charset="0"/>
                </a:rPr>
                <a:t>rowData</a:t>
              </a:r>
              <a:r>
                <a:rPr lang="en-US" sz="2400" dirty="0">
                  <a:solidFill>
                    <a:schemeClr val="tx1"/>
                  </a:solidFill>
                  <a:latin typeface="Courier New" panose="02070309020205020404" pitchFamily="49" charset="0"/>
                  <a:cs typeface="Courier New" panose="02070309020205020404" pitchFamily="49" charset="0"/>
                </a:rPr>
                <a:t>(melanoma)</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2765501" cy="461665"/>
            </a:xfrm>
            <a:prstGeom prst="rect">
              <a:avLst/>
            </a:prstGeom>
          </p:spPr>
          <p:txBody>
            <a:bodyPr wrap="none">
              <a:spAutoFit/>
            </a:bodyPr>
            <a:lstStyle/>
            <a:p>
              <a:r>
                <a:rPr lang="en-US" sz="2400" b="1" dirty="0"/>
                <a:t>Explore Row data</a:t>
              </a:r>
            </a:p>
          </p:txBody>
        </p:sp>
      </p:grpSp>
      <p:pic>
        <p:nvPicPr>
          <p:cNvPr id="8" name="그림 7">
            <a:extLst>
              <a:ext uri="{FF2B5EF4-FFF2-40B4-BE49-F238E27FC236}">
                <a16:creationId xmlns:a16="http://schemas.microsoft.com/office/drawing/2014/main" id="{CA92B50B-A53A-6492-10D8-D2DFA8B26097}"/>
              </a:ext>
            </a:extLst>
          </p:cNvPr>
          <p:cNvPicPr>
            <a:picLocks noChangeAspect="1"/>
          </p:cNvPicPr>
          <p:nvPr/>
        </p:nvPicPr>
        <p:blipFill>
          <a:blip r:embed="rId2"/>
          <a:stretch>
            <a:fillRect/>
          </a:stretch>
        </p:blipFill>
        <p:spPr>
          <a:xfrm>
            <a:off x="4971842" y="1862065"/>
            <a:ext cx="5987188" cy="3778205"/>
          </a:xfrm>
          <a:prstGeom prst="rect">
            <a:avLst/>
          </a:prstGeom>
        </p:spPr>
      </p:pic>
      <p:sp>
        <p:nvSpPr>
          <p:cNvPr id="27" name="직사각형 26">
            <a:extLst>
              <a:ext uri="{FF2B5EF4-FFF2-40B4-BE49-F238E27FC236}">
                <a16:creationId xmlns:a16="http://schemas.microsoft.com/office/drawing/2014/main" id="{C021062B-A639-2F79-0411-3AD6BC94BF3F}"/>
              </a:ext>
            </a:extLst>
          </p:cNvPr>
          <p:cNvSpPr/>
          <p:nvPr/>
        </p:nvSpPr>
        <p:spPr>
          <a:xfrm>
            <a:off x="9568874" y="2355600"/>
            <a:ext cx="1369700" cy="3398655"/>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27AB076D-C7FD-C774-5051-545557263421}"/>
              </a:ext>
            </a:extLst>
          </p:cNvPr>
          <p:cNvSpPr txBox="1"/>
          <p:nvPr/>
        </p:nvSpPr>
        <p:spPr>
          <a:xfrm>
            <a:off x="405710" y="2640371"/>
            <a:ext cx="3980146" cy="1477328"/>
          </a:xfrm>
          <a:prstGeom prst="rect">
            <a:avLst/>
          </a:prstGeom>
          <a:noFill/>
        </p:spPr>
        <p:txBody>
          <a:bodyPr wrap="square" rtlCol="0">
            <a:spAutoFit/>
          </a:bodyPr>
          <a:lstStyle/>
          <a:p>
            <a:r>
              <a:rPr lang="en-US" altLang="ko-KR"/>
              <a:t>With your raw data, </a:t>
            </a:r>
            <a:br>
              <a:rPr lang="en-US" altLang="ko-KR"/>
            </a:br>
            <a:r>
              <a:rPr lang="en-US" altLang="ko-KR"/>
              <a:t>gray boxed part will not appear.</a:t>
            </a:r>
            <a:br>
              <a:rPr lang="en-US" altLang="ko-KR"/>
            </a:br>
            <a:br>
              <a:rPr lang="en-US" altLang="ko-KR"/>
            </a:br>
            <a:r>
              <a:rPr lang="en-US" altLang="ko-KR"/>
              <a:t>This will be added after preprocessing.</a:t>
            </a:r>
            <a:endParaRPr lang="ko-KR" altLang="en-US"/>
          </a:p>
        </p:txBody>
      </p:sp>
      <p:sp>
        <p:nvSpPr>
          <p:cNvPr id="29" name="TextBox 28">
            <a:extLst>
              <a:ext uri="{FF2B5EF4-FFF2-40B4-BE49-F238E27FC236}">
                <a16:creationId xmlns:a16="http://schemas.microsoft.com/office/drawing/2014/main" id="{B9B6F5C9-B7BB-F8B9-9FC0-98279BE1B968}"/>
              </a:ext>
            </a:extLst>
          </p:cNvPr>
          <p:cNvSpPr txBox="1"/>
          <p:nvPr/>
        </p:nvSpPr>
        <p:spPr>
          <a:xfrm>
            <a:off x="410817" y="0"/>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30" name="TextBox 29">
            <a:extLst>
              <a:ext uri="{FF2B5EF4-FFF2-40B4-BE49-F238E27FC236}">
                <a16:creationId xmlns:a16="http://schemas.microsoft.com/office/drawing/2014/main" id="{4FD6B985-EF46-288E-5C6A-8D8C4F1297AF}"/>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31" name="TextBox 30">
            <a:extLst>
              <a:ext uri="{FF2B5EF4-FFF2-40B4-BE49-F238E27FC236}">
                <a16:creationId xmlns:a16="http://schemas.microsoft.com/office/drawing/2014/main" id="{3C1F4B03-B6CC-E03E-1BD1-F61B33858257}"/>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32" name="TextBox 31">
            <a:extLst>
              <a:ext uri="{FF2B5EF4-FFF2-40B4-BE49-F238E27FC236}">
                <a16:creationId xmlns:a16="http://schemas.microsoft.com/office/drawing/2014/main" id="{E043750D-6BC3-8AF4-40F2-366232B6CE67}"/>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33" name="TextBox 32">
            <a:extLst>
              <a:ext uri="{FF2B5EF4-FFF2-40B4-BE49-F238E27FC236}">
                <a16:creationId xmlns:a16="http://schemas.microsoft.com/office/drawing/2014/main" id="{54FF0913-3469-6ABA-C979-4F1BA7F48FB8}"/>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34" name="Straight Connector 17">
            <a:extLst>
              <a:ext uri="{FF2B5EF4-FFF2-40B4-BE49-F238E27FC236}">
                <a16:creationId xmlns:a16="http://schemas.microsoft.com/office/drawing/2014/main" id="{CABE14D0-24FC-399A-A04B-A1E83889F988}"/>
              </a:ext>
            </a:extLst>
          </p:cNvPr>
          <p:cNvCxnSpPr>
            <a:cxnSpLocks/>
            <a:stCxn id="29" idx="3"/>
            <a:endCxn id="30"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2001227F-118B-E2A2-A9B0-8B01378EA85B}"/>
              </a:ext>
            </a:extLst>
          </p:cNvPr>
          <p:cNvCxnSpPr>
            <a:cxnSpLocks/>
            <a:stCxn id="31" idx="3"/>
            <a:endCxn id="32"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7B6EAFB5-5D59-41F1-E38D-7BDF469CE22C}"/>
              </a:ext>
            </a:extLst>
          </p:cNvPr>
          <p:cNvCxnSpPr>
            <a:cxnSpLocks/>
            <a:stCxn id="32" idx="3"/>
            <a:endCxn id="33"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3291821B-1E8B-740C-ACEA-8C713B93FEC5}"/>
              </a:ext>
            </a:extLst>
          </p:cNvPr>
          <p:cNvCxnSpPr>
            <a:cxnSpLocks/>
            <a:stCxn id="30" idx="3"/>
            <a:endCxn id="31"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467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b="1"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27</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849971"/>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err="1">
                <a:solidFill>
                  <a:schemeClr val="tx1"/>
                </a:solidFill>
                <a:latin typeface="Courier New" panose="02070309020205020404" pitchFamily="49" charset="0"/>
                <a:cs typeface="Courier New" panose="02070309020205020404" pitchFamily="49" charset="0"/>
              </a:rPr>
              <a:t>col</a:t>
            </a:r>
            <a:r>
              <a:rPr lang="en-US" sz="2400" dirty="0" err="1">
                <a:solidFill>
                  <a:schemeClr val="tx1"/>
                </a:solidFill>
                <a:latin typeface="Courier New" panose="02070309020205020404" pitchFamily="49" charset="0"/>
                <a:cs typeface="Courier New" panose="02070309020205020404" pitchFamily="49" charset="0"/>
              </a:rPr>
              <a:t>Data</a:t>
            </a:r>
            <a:r>
              <a:rPr lang="en-US" sz="2400" dirty="0">
                <a:solidFill>
                  <a:schemeClr val="tx1"/>
                </a:solidFill>
                <a:latin typeface="Courier New" panose="02070309020205020404" pitchFamily="49" charset="0"/>
                <a:cs typeface="Courier New" panose="02070309020205020404" pitchFamily="49" charset="0"/>
              </a:rPr>
              <a:t>(melanoma)</a:t>
            </a:r>
          </a:p>
        </p:txBody>
      </p:sp>
      <p:pic>
        <p:nvPicPr>
          <p:cNvPr id="18" name="그림 17">
            <a:extLst>
              <a:ext uri="{FF2B5EF4-FFF2-40B4-BE49-F238E27FC236}">
                <a16:creationId xmlns:a16="http://schemas.microsoft.com/office/drawing/2014/main" id="{2BA323A7-5357-BA0A-3351-958C316C7A99}"/>
              </a:ext>
            </a:extLst>
          </p:cNvPr>
          <p:cNvPicPr>
            <a:picLocks noChangeAspect="1"/>
          </p:cNvPicPr>
          <p:nvPr/>
        </p:nvPicPr>
        <p:blipFill>
          <a:blip r:embed="rId2"/>
          <a:stretch>
            <a:fillRect/>
          </a:stretch>
        </p:blipFill>
        <p:spPr>
          <a:xfrm>
            <a:off x="4965440" y="1849971"/>
            <a:ext cx="4972188" cy="3774508"/>
          </a:xfrm>
          <a:prstGeom prst="rect">
            <a:avLst/>
          </a:prstGeom>
        </p:spPr>
      </p:pic>
      <p:sp>
        <p:nvSpPr>
          <p:cNvPr id="30" name="TextBox 29">
            <a:extLst>
              <a:ext uri="{FF2B5EF4-FFF2-40B4-BE49-F238E27FC236}">
                <a16:creationId xmlns:a16="http://schemas.microsoft.com/office/drawing/2014/main" id="{7E017AA9-6783-4563-BE41-642030FA9088}"/>
              </a:ext>
            </a:extLst>
          </p:cNvPr>
          <p:cNvSpPr txBox="1"/>
          <p:nvPr/>
        </p:nvSpPr>
        <p:spPr>
          <a:xfrm>
            <a:off x="410817" y="2773222"/>
            <a:ext cx="6183744" cy="1477328"/>
          </a:xfrm>
          <a:prstGeom prst="rect">
            <a:avLst/>
          </a:prstGeom>
          <a:noFill/>
        </p:spPr>
        <p:txBody>
          <a:bodyPr wrap="square">
            <a:spAutoFit/>
          </a:bodyPr>
          <a:lstStyle/>
          <a:p>
            <a:r>
              <a:rPr lang="en-US" altLang="ko-KR"/>
              <a:t>For 10X Visium </a:t>
            </a:r>
            <a:r>
              <a:rPr lang="en-US" altLang="ko-KR" dirty="0"/>
              <a:t>data, </a:t>
            </a:r>
            <a:br>
              <a:rPr lang="en-US" altLang="ko-KR" dirty="0"/>
            </a:br>
            <a:r>
              <a:rPr lang="en-US" altLang="ko-KR" dirty="0" err="1"/>
              <a:t>colData</a:t>
            </a:r>
            <a:r>
              <a:rPr lang="en-US" altLang="ko-KR" dirty="0"/>
              <a:t> will have 6 columns</a:t>
            </a:r>
          </a:p>
          <a:p>
            <a:endParaRPr lang="en-US" altLang="ko-KR" dirty="0"/>
          </a:p>
          <a:p>
            <a:r>
              <a:rPr lang="en-US" altLang="ko-KR" dirty="0"/>
              <a:t>: spot, </a:t>
            </a:r>
            <a:r>
              <a:rPr lang="en-US" altLang="ko-KR" dirty="0" err="1"/>
              <a:t>in_tissue</a:t>
            </a:r>
            <a:r>
              <a:rPr lang="en-US" altLang="ko-KR" dirty="0"/>
              <a:t>, row, col, </a:t>
            </a:r>
            <a:r>
              <a:rPr lang="en-US" altLang="ko-KR" dirty="0" err="1"/>
              <a:t>imagerow</a:t>
            </a:r>
            <a:r>
              <a:rPr lang="en-US" altLang="ko-KR" dirty="0"/>
              <a:t>,</a:t>
            </a:r>
          </a:p>
          <a:p>
            <a:r>
              <a:rPr lang="en-US" altLang="ko-KR" dirty="0"/>
              <a:t>  </a:t>
            </a:r>
            <a:r>
              <a:rPr lang="en-US" altLang="ko-KR" dirty="0" err="1"/>
              <a:t>imagecol</a:t>
            </a:r>
            <a:endParaRPr lang="ko-KR" altLang="en-US" dirty="0"/>
          </a:p>
        </p:txBody>
      </p:sp>
      <p:sp>
        <p:nvSpPr>
          <p:cNvPr id="22" name="Rectangle 21">
            <a:extLst>
              <a:ext uri="{FF2B5EF4-FFF2-40B4-BE49-F238E27FC236}">
                <a16:creationId xmlns:a16="http://schemas.microsoft.com/office/drawing/2014/main" id="{D3B38CF0-1614-6943-9CB8-AC73F0602E31}"/>
              </a:ext>
            </a:extLst>
          </p:cNvPr>
          <p:cNvSpPr/>
          <p:nvPr/>
        </p:nvSpPr>
        <p:spPr>
          <a:xfrm>
            <a:off x="410817" y="1400400"/>
            <a:ext cx="2611612" cy="461665"/>
          </a:xfrm>
          <a:prstGeom prst="rect">
            <a:avLst/>
          </a:prstGeom>
        </p:spPr>
        <p:txBody>
          <a:bodyPr wrap="none">
            <a:spAutoFit/>
          </a:bodyPr>
          <a:lstStyle/>
          <a:p>
            <a:r>
              <a:rPr lang="en-US" sz="2400" b="1" dirty="0"/>
              <a:t>Explore Col data</a:t>
            </a:r>
          </a:p>
        </p:txBody>
      </p:sp>
      <p:sp>
        <p:nvSpPr>
          <p:cNvPr id="21" name="TextBox 20">
            <a:extLst>
              <a:ext uri="{FF2B5EF4-FFF2-40B4-BE49-F238E27FC236}">
                <a16:creationId xmlns:a16="http://schemas.microsoft.com/office/drawing/2014/main" id="{519AF85F-12BA-2B48-A05A-E6C91F2252E3}"/>
              </a:ext>
            </a:extLst>
          </p:cNvPr>
          <p:cNvSpPr txBox="1"/>
          <p:nvPr/>
        </p:nvSpPr>
        <p:spPr>
          <a:xfrm>
            <a:off x="410817" y="0"/>
            <a:ext cx="1162498" cy="292388"/>
          </a:xfrm>
          <a:prstGeom prst="rect">
            <a:avLst/>
          </a:prstGeom>
          <a:noFill/>
        </p:spPr>
        <p:txBody>
          <a:bodyPr wrap="none" rtlCol="0">
            <a:spAutoFit/>
          </a:bodyPr>
          <a:lstStyle/>
          <a:p>
            <a:r>
              <a:rPr lang="en-US" altLang="ko-KR" sz="1300" b="1" dirty="0">
                <a:solidFill>
                  <a:srgbClr val="E3E3E3"/>
                </a:solidFill>
              </a:rPr>
              <a:t>1.</a:t>
            </a:r>
            <a:r>
              <a:rPr lang="ko-KR" altLang="en-US" sz="1300" b="1" dirty="0">
                <a:solidFill>
                  <a:srgbClr val="E3E3E3"/>
                </a:solidFill>
              </a:rPr>
              <a:t> </a:t>
            </a:r>
            <a:r>
              <a:rPr lang="en-KR" sz="1300" b="1">
                <a:solidFill>
                  <a:srgbClr val="E3E3E3"/>
                </a:solidFill>
              </a:rPr>
              <a:t>Load </a:t>
            </a:r>
            <a:r>
              <a:rPr lang="en-KR" sz="1300" b="1" dirty="0">
                <a:solidFill>
                  <a:srgbClr val="E3E3E3"/>
                </a:solidFill>
              </a:rPr>
              <a:t>data</a:t>
            </a:r>
          </a:p>
        </p:txBody>
      </p:sp>
      <p:sp>
        <p:nvSpPr>
          <p:cNvPr id="23" name="TextBox 22">
            <a:extLst>
              <a:ext uri="{FF2B5EF4-FFF2-40B4-BE49-F238E27FC236}">
                <a16:creationId xmlns:a16="http://schemas.microsoft.com/office/drawing/2014/main" id="{E14E4EF9-BBD0-0747-A2E8-39202CF9E349}"/>
              </a:ext>
            </a:extLst>
          </p:cNvPr>
          <p:cNvSpPr txBox="1"/>
          <p:nvPr/>
        </p:nvSpPr>
        <p:spPr>
          <a:xfrm>
            <a:off x="2323841" y="0"/>
            <a:ext cx="1531188" cy="292388"/>
          </a:xfrm>
          <a:prstGeom prst="rect">
            <a:avLst/>
          </a:prstGeom>
          <a:noFill/>
        </p:spPr>
        <p:txBody>
          <a:bodyPr wrap="none" rtlCol="0">
            <a:spAutoFit/>
          </a:bodyPr>
          <a:lstStyle/>
          <a:p>
            <a:r>
              <a:rPr lang="en-US" sz="1300" b="1" dirty="0"/>
              <a:t>2. Preprocessing</a:t>
            </a:r>
            <a:endParaRPr lang="en-KR" sz="1300" b="1" dirty="0"/>
          </a:p>
        </p:txBody>
      </p:sp>
      <p:sp>
        <p:nvSpPr>
          <p:cNvPr id="24" name="TextBox 23">
            <a:extLst>
              <a:ext uri="{FF2B5EF4-FFF2-40B4-BE49-F238E27FC236}">
                <a16:creationId xmlns:a16="http://schemas.microsoft.com/office/drawing/2014/main" id="{7947D1EE-CD34-994E-9943-FF40087D0FB7}"/>
              </a:ext>
            </a:extLst>
          </p:cNvPr>
          <p:cNvSpPr txBox="1"/>
          <p:nvPr/>
        </p:nvSpPr>
        <p:spPr>
          <a:xfrm>
            <a:off x="4445167" y="0"/>
            <a:ext cx="3315331" cy="292388"/>
          </a:xfrm>
          <a:prstGeom prst="rect">
            <a:avLst/>
          </a:prstGeom>
          <a:noFill/>
        </p:spPr>
        <p:txBody>
          <a:bodyPr wrap="none" rtlCol="0">
            <a:spAutoFit/>
          </a:bodyPr>
          <a:lstStyle/>
          <a:p>
            <a:r>
              <a:rPr lang="en-US" sz="1300" dirty="0">
                <a:solidFill>
                  <a:schemeClr val="bg2">
                    <a:lumMod val="90000"/>
                  </a:schemeClr>
                </a:solidFill>
              </a:rPr>
              <a:t>3.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5" name="TextBox 24">
            <a:extLst>
              <a:ext uri="{FF2B5EF4-FFF2-40B4-BE49-F238E27FC236}">
                <a16:creationId xmlns:a16="http://schemas.microsoft.com/office/drawing/2014/main" id="{14796BAC-5965-5C4A-ABE4-DDF2A523D46C}"/>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7" name="TextBox 26">
            <a:extLst>
              <a:ext uri="{FF2B5EF4-FFF2-40B4-BE49-F238E27FC236}">
                <a16:creationId xmlns:a16="http://schemas.microsoft.com/office/drawing/2014/main" id="{51BEA7F6-848E-554D-BCDC-6574B9B19982}"/>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8" name="Straight Connector 17">
            <a:extLst>
              <a:ext uri="{FF2B5EF4-FFF2-40B4-BE49-F238E27FC236}">
                <a16:creationId xmlns:a16="http://schemas.microsoft.com/office/drawing/2014/main" id="{BEF96BC3-EFCA-8F49-8AB3-DA1511763FDC}"/>
              </a:ext>
            </a:extLst>
          </p:cNvPr>
          <p:cNvCxnSpPr>
            <a:stCxn id="21" idx="3"/>
            <a:endCxn id="23" idx="1"/>
          </p:cNvCxnSpPr>
          <p:nvPr/>
        </p:nvCxnSpPr>
        <p:spPr>
          <a:xfrm>
            <a:off x="1573315" y="146194"/>
            <a:ext cx="75052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3941024C-B5BC-8D42-927F-42C2F4800851}"/>
              </a:ext>
            </a:extLst>
          </p:cNvPr>
          <p:cNvCxnSpPr>
            <a:cxnSpLocks/>
            <a:stCxn id="24" idx="3"/>
            <a:endCxn id="25"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20">
            <a:extLst>
              <a:ext uri="{FF2B5EF4-FFF2-40B4-BE49-F238E27FC236}">
                <a16:creationId xmlns:a16="http://schemas.microsoft.com/office/drawing/2014/main" id="{18C6731E-CFC7-F642-861E-1E53EFB1AB12}"/>
              </a:ext>
            </a:extLst>
          </p:cNvPr>
          <p:cNvCxnSpPr>
            <a:cxnSpLocks/>
            <a:stCxn id="25" idx="3"/>
            <a:endCxn id="27"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22">
            <a:extLst>
              <a:ext uri="{FF2B5EF4-FFF2-40B4-BE49-F238E27FC236}">
                <a16:creationId xmlns:a16="http://schemas.microsoft.com/office/drawing/2014/main" id="{049A405C-7CE1-A548-B942-66CD9BDAAB6D}"/>
              </a:ext>
            </a:extLst>
          </p:cNvPr>
          <p:cNvCxnSpPr>
            <a:cxnSpLocks/>
            <a:stCxn id="23" idx="3"/>
            <a:endCxn id="24" idx="1"/>
          </p:cNvCxnSpPr>
          <p:nvPr/>
        </p:nvCxnSpPr>
        <p:spPr>
          <a:xfrm>
            <a:off x="3855029" y="146194"/>
            <a:ext cx="59013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759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2. 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28</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55047"/>
            <a:ext cx="11106418" cy="1348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err="1">
                <a:solidFill>
                  <a:schemeClr val="tx1"/>
                </a:solidFill>
                <a:latin typeface="Courier New" panose="02070309020205020404" pitchFamily="49" charset="0"/>
                <a:cs typeface="Courier New" panose="02070309020205020404" pitchFamily="49" charset="0"/>
              </a:rPr>
              <a:t>metadata</a:t>
            </a:r>
            <a:r>
              <a:rPr lang="it-IT"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dirty="0">
                <a:solidFill>
                  <a:schemeClr val="tx1"/>
                </a:solidFill>
                <a:latin typeface="Courier New" panose="02070309020205020404" pitchFamily="49" charset="0"/>
                <a:cs typeface="Courier New" panose="02070309020205020404" pitchFamily="49" charset="0"/>
              </a:rPr>
              <a:t>)$</a:t>
            </a:r>
            <a:r>
              <a:rPr lang="it-IT" dirty="0" err="1">
                <a:solidFill>
                  <a:schemeClr val="tx1"/>
                </a:solidFill>
                <a:latin typeface="Courier New" panose="02070309020205020404" pitchFamily="49" charset="0"/>
                <a:cs typeface="Courier New" panose="02070309020205020404" pitchFamily="49" charset="0"/>
              </a:rPr>
              <a:t>BayesSpace.data</a:t>
            </a:r>
            <a:r>
              <a:rPr lang="it-IT"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dirty="0">
                <a:solidFill>
                  <a:schemeClr val="tx1"/>
                </a:solidFill>
                <a:latin typeface="Courier New" panose="02070309020205020404" pitchFamily="49" charset="0"/>
                <a:cs typeface="Courier New" panose="02070309020205020404" pitchFamily="49" charset="0"/>
              </a:rPr>
              <a:t> list()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BayesSpace.data$platform</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 "ST”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BayesSpace.data$is.enhanced</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FALSE</a:t>
            </a:r>
          </a:p>
        </p:txBody>
      </p:sp>
      <p:grpSp>
        <p:nvGrpSpPr>
          <p:cNvPr id="34" name="그룹 33">
            <a:extLst>
              <a:ext uri="{FF2B5EF4-FFF2-40B4-BE49-F238E27FC236}">
                <a16:creationId xmlns:a16="http://schemas.microsoft.com/office/drawing/2014/main" id="{3FE7792A-134C-9758-0C2C-C52369A6261E}"/>
              </a:ext>
            </a:extLst>
          </p:cNvPr>
          <p:cNvGrpSpPr/>
          <p:nvPr/>
        </p:nvGrpSpPr>
        <p:grpSpPr>
          <a:xfrm>
            <a:off x="504194" y="3514341"/>
            <a:ext cx="3301188" cy="2793785"/>
            <a:chOff x="565616" y="3026441"/>
            <a:chExt cx="3923256" cy="3320239"/>
          </a:xfrm>
        </p:grpSpPr>
        <p:pic>
          <p:nvPicPr>
            <p:cNvPr id="32" name="그림 31">
              <a:extLst>
                <a:ext uri="{FF2B5EF4-FFF2-40B4-BE49-F238E27FC236}">
                  <a16:creationId xmlns:a16="http://schemas.microsoft.com/office/drawing/2014/main" id="{AE84B36D-B692-5166-D5C6-D633C6123583}"/>
                </a:ext>
              </a:extLst>
            </p:cNvPr>
            <p:cNvPicPr>
              <a:picLocks noChangeAspect="1"/>
            </p:cNvPicPr>
            <p:nvPr/>
          </p:nvPicPr>
          <p:blipFill>
            <a:blip r:embed="rId2"/>
            <a:stretch>
              <a:fillRect/>
            </a:stretch>
          </p:blipFill>
          <p:spPr>
            <a:xfrm>
              <a:off x="565616" y="3026441"/>
              <a:ext cx="3923256" cy="3161682"/>
            </a:xfrm>
            <a:prstGeom prst="rect">
              <a:avLst/>
            </a:prstGeom>
          </p:spPr>
        </p:pic>
        <p:sp>
          <p:nvSpPr>
            <p:cNvPr id="33" name="직사각형 32">
              <a:extLst>
                <a:ext uri="{FF2B5EF4-FFF2-40B4-BE49-F238E27FC236}">
                  <a16:creationId xmlns:a16="http://schemas.microsoft.com/office/drawing/2014/main" id="{53FD9A82-7772-8537-B5DA-B300713D6711}"/>
                </a:ext>
              </a:extLst>
            </p:cNvPr>
            <p:cNvSpPr/>
            <p:nvPr/>
          </p:nvSpPr>
          <p:spPr>
            <a:xfrm>
              <a:off x="565616" y="4590473"/>
              <a:ext cx="3720057" cy="17562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Rectangle 8">
            <a:extLst>
              <a:ext uri="{FF2B5EF4-FFF2-40B4-BE49-F238E27FC236}">
                <a16:creationId xmlns:a16="http://schemas.microsoft.com/office/drawing/2014/main" id="{6911C47F-3C84-C801-2682-F5EC62055D82}"/>
              </a:ext>
            </a:extLst>
          </p:cNvPr>
          <p:cNvSpPr/>
          <p:nvPr/>
        </p:nvSpPr>
        <p:spPr>
          <a:xfrm>
            <a:off x="410817" y="1400400"/>
            <a:ext cx="2220480" cy="461665"/>
          </a:xfrm>
          <a:prstGeom prst="rect">
            <a:avLst/>
          </a:prstGeom>
        </p:spPr>
        <p:txBody>
          <a:bodyPr wrap="none">
            <a:spAutoFit/>
          </a:bodyPr>
          <a:lstStyle/>
          <a:p>
            <a:r>
              <a:rPr lang="en-US" sz="2400" b="1" dirty="0"/>
              <a:t>Add metadata</a:t>
            </a:r>
          </a:p>
        </p:txBody>
      </p:sp>
      <p:sp>
        <p:nvSpPr>
          <p:cNvPr id="20" name="TextBox 19">
            <a:extLst>
              <a:ext uri="{FF2B5EF4-FFF2-40B4-BE49-F238E27FC236}">
                <a16:creationId xmlns:a16="http://schemas.microsoft.com/office/drawing/2014/main" id="{CC73BCDA-76F1-6947-8C5F-F99B56B376AA}"/>
              </a:ext>
            </a:extLst>
          </p:cNvPr>
          <p:cNvSpPr txBox="1"/>
          <p:nvPr/>
        </p:nvSpPr>
        <p:spPr>
          <a:xfrm>
            <a:off x="410817" y="0"/>
            <a:ext cx="1162498" cy="292388"/>
          </a:xfrm>
          <a:prstGeom prst="rect">
            <a:avLst/>
          </a:prstGeom>
          <a:noFill/>
        </p:spPr>
        <p:txBody>
          <a:bodyPr wrap="none" rtlCol="0">
            <a:spAutoFit/>
          </a:bodyPr>
          <a:lstStyle/>
          <a:p>
            <a:r>
              <a:rPr lang="en-US" altLang="ko-KR" sz="1300" b="1" dirty="0">
                <a:solidFill>
                  <a:srgbClr val="E3E3E3"/>
                </a:solidFill>
              </a:rPr>
              <a:t>1.</a:t>
            </a:r>
            <a:r>
              <a:rPr lang="ko-KR" altLang="en-US" sz="1300" b="1" dirty="0">
                <a:solidFill>
                  <a:srgbClr val="E3E3E3"/>
                </a:solidFill>
              </a:rPr>
              <a:t> </a:t>
            </a:r>
            <a:r>
              <a:rPr lang="en-KR" sz="1300" b="1">
                <a:solidFill>
                  <a:srgbClr val="E3E3E3"/>
                </a:solidFill>
              </a:rPr>
              <a:t>Load </a:t>
            </a:r>
            <a:r>
              <a:rPr lang="en-KR" sz="1300" b="1" dirty="0">
                <a:solidFill>
                  <a:srgbClr val="E3E3E3"/>
                </a:solidFill>
              </a:rPr>
              <a:t>data</a:t>
            </a:r>
          </a:p>
        </p:txBody>
      </p:sp>
      <p:sp>
        <p:nvSpPr>
          <p:cNvPr id="21" name="TextBox 20">
            <a:extLst>
              <a:ext uri="{FF2B5EF4-FFF2-40B4-BE49-F238E27FC236}">
                <a16:creationId xmlns:a16="http://schemas.microsoft.com/office/drawing/2014/main" id="{EB30C827-BA2A-0649-8970-01507C12B5AF}"/>
              </a:ext>
            </a:extLst>
          </p:cNvPr>
          <p:cNvSpPr txBox="1"/>
          <p:nvPr/>
        </p:nvSpPr>
        <p:spPr>
          <a:xfrm>
            <a:off x="2323841" y="0"/>
            <a:ext cx="1531188" cy="292388"/>
          </a:xfrm>
          <a:prstGeom prst="rect">
            <a:avLst/>
          </a:prstGeom>
          <a:noFill/>
        </p:spPr>
        <p:txBody>
          <a:bodyPr wrap="none" rtlCol="0">
            <a:spAutoFit/>
          </a:bodyPr>
          <a:lstStyle/>
          <a:p>
            <a:r>
              <a:rPr lang="en-US" sz="1300" b="1" dirty="0"/>
              <a:t>2. Preprocessing</a:t>
            </a:r>
            <a:endParaRPr lang="en-KR" sz="1300" b="1" dirty="0"/>
          </a:p>
        </p:txBody>
      </p:sp>
      <p:sp>
        <p:nvSpPr>
          <p:cNvPr id="22" name="TextBox 21">
            <a:extLst>
              <a:ext uri="{FF2B5EF4-FFF2-40B4-BE49-F238E27FC236}">
                <a16:creationId xmlns:a16="http://schemas.microsoft.com/office/drawing/2014/main" id="{48E57425-171D-3D4B-9444-2D156C2523EC}"/>
              </a:ext>
            </a:extLst>
          </p:cNvPr>
          <p:cNvSpPr txBox="1"/>
          <p:nvPr/>
        </p:nvSpPr>
        <p:spPr>
          <a:xfrm>
            <a:off x="4445167" y="0"/>
            <a:ext cx="3315331" cy="292388"/>
          </a:xfrm>
          <a:prstGeom prst="rect">
            <a:avLst/>
          </a:prstGeom>
          <a:noFill/>
        </p:spPr>
        <p:txBody>
          <a:bodyPr wrap="none" rtlCol="0">
            <a:spAutoFit/>
          </a:bodyPr>
          <a:lstStyle/>
          <a:p>
            <a:r>
              <a:rPr lang="en-US" sz="1300" dirty="0">
                <a:solidFill>
                  <a:schemeClr val="bg2">
                    <a:lumMod val="90000"/>
                  </a:schemeClr>
                </a:solidFill>
              </a:rPr>
              <a:t>3.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3" name="TextBox 22">
            <a:extLst>
              <a:ext uri="{FF2B5EF4-FFF2-40B4-BE49-F238E27FC236}">
                <a16:creationId xmlns:a16="http://schemas.microsoft.com/office/drawing/2014/main" id="{4BD7C47F-A92B-5747-87EF-8246F8625330}"/>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4" name="TextBox 23">
            <a:extLst>
              <a:ext uri="{FF2B5EF4-FFF2-40B4-BE49-F238E27FC236}">
                <a16:creationId xmlns:a16="http://schemas.microsoft.com/office/drawing/2014/main" id="{C8D5F1F2-C6AB-7844-8E9F-1E6DD60A6426}"/>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5" name="Straight Connector 17">
            <a:extLst>
              <a:ext uri="{FF2B5EF4-FFF2-40B4-BE49-F238E27FC236}">
                <a16:creationId xmlns:a16="http://schemas.microsoft.com/office/drawing/2014/main" id="{EF8EDA11-F0E4-494D-86F4-F1D0DA39BE0F}"/>
              </a:ext>
            </a:extLst>
          </p:cNvPr>
          <p:cNvCxnSpPr>
            <a:stCxn id="20" idx="3"/>
            <a:endCxn id="21" idx="1"/>
          </p:cNvCxnSpPr>
          <p:nvPr/>
        </p:nvCxnSpPr>
        <p:spPr>
          <a:xfrm>
            <a:off x="1573315" y="146194"/>
            <a:ext cx="75052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19">
            <a:extLst>
              <a:ext uri="{FF2B5EF4-FFF2-40B4-BE49-F238E27FC236}">
                <a16:creationId xmlns:a16="http://schemas.microsoft.com/office/drawing/2014/main" id="{AC6E5733-757C-B54A-A8D6-8D05CBEE8F89}"/>
              </a:ext>
            </a:extLst>
          </p:cNvPr>
          <p:cNvCxnSpPr>
            <a:cxnSpLocks/>
            <a:stCxn id="22" idx="3"/>
            <a:endCxn id="23"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3E9AF4E0-1E44-874E-8DD1-2D0C18639E06}"/>
              </a:ext>
            </a:extLst>
          </p:cNvPr>
          <p:cNvCxnSpPr>
            <a:cxnSpLocks/>
            <a:stCxn id="23" idx="3"/>
            <a:endCxn id="24"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08D12344-9354-3F4D-947B-ABB9D3588B57}"/>
              </a:ext>
            </a:extLst>
          </p:cNvPr>
          <p:cNvCxnSpPr>
            <a:cxnSpLocks/>
            <a:stCxn id="21" idx="3"/>
            <a:endCxn id="22" idx="1"/>
          </p:cNvCxnSpPr>
          <p:nvPr/>
        </p:nvCxnSpPr>
        <p:spPr>
          <a:xfrm>
            <a:off x="3855029" y="146194"/>
            <a:ext cx="59013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964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2. 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29</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3" name="TextBox 2">
            <a:extLst>
              <a:ext uri="{FF2B5EF4-FFF2-40B4-BE49-F238E27FC236}">
                <a16:creationId xmlns:a16="http://schemas.microsoft.com/office/drawing/2014/main" id="{67181EFA-4081-79F4-5BCC-EB0C7355486B}"/>
              </a:ext>
            </a:extLst>
          </p:cNvPr>
          <p:cNvSpPr txBox="1"/>
          <p:nvPr/>
        </p:nvSpPr>
        <p:spPr>
          <a:xfrm>
            <a:off x="410817" y="3012311"/>
            <a:ext cx="5315879" cy="615553"/>
          </a:xfrm>
          <a:prstGeom prst="rect">
            <a:avLst/>
          </a:prstGeom>
          <a:noFill/>
        </p:spPr>
        <p:txBody>
          <a:bodyPr wrap="none" rtlCol="0">
            <a:spAutoFit/>
          </a:bodyPr>
          <a:lstStyle/>
          <a:p>
            <a:r>
              <a:rPr lang="en-US" sz="1700" dirty="0"/>
              <a:t>Normalized count = log((counts/</a:t>
            </a:r>
            <a:r>
              <a:rPr lang="en-US" sz="1700" dirty="0" err="1"/>
              <a:t>librarysizefactor</a:t>
            </a:r>
            <a:r>
              <a:rPr lang="en-US" sz="1700" dirty="0"/>
              <a:t>) + 1)</a:t>
            </a:r>
          </a:p>
          <a:p>
            <a:r>
              <a:rPr lang="en-US" altLang="ko-KR" sz="1700" dirty="0" err="1"/>
              <a:t>Librarysizefactor</a:t>
            </a:r>
            <a:r>
              <a:rPr lang="en-US" altLang="ko-KR" sz="1700" dirty="0"/>
              <a:t> = </a:t>
            </a:r>
            <a:r>
              <a:rPr lang="en-US" sz="1700" dirty="0"/>
              <a:t>total sum of counts per cell</a:t>
            </a:r>
          </a:p>
        </p:txBody>
      </p:sp>
      <p:sp>
        <p:nvSpPr>
          <p:cNvPr id="9" name="TextBox 8">
            <a:extLst>
              <a:ext uri="{FF2B5EF4-FFF2-40B4-BE49-F238E27FC236}">
                <a16:creationId xmlns:a16="http://schemas.microsoft.com/office/drawing/2014/main" id="{E0D9541D-27E9-B6B0-1C7E-6BD66D410929}"/>
              </a:ext>
            </a:extLst>
          </p:cNvPr>
          <p:cNvSpPr txBox="1"/>
          <p:nvPr/>
        </p:nvSpPr>
        <p:spPr>
          <a:xfrm>
            <a:off x="410817" y="0"/>
            <a:ext cx="1162498" cy="292388"/>
          </a:xfrm>
          <a:prstGeom prst="rect">
            <a:avLst/>
          </a:prstGeom>
          <a:noFill/>
        </p:spPr>
        <p:txBody>
          <a:bodyPr wrap="none" rtlCol="0">
            <a:spAutoFit/>
          </a:bodyPr>
          <a:lstStyle/>
          <a:p>
            <a:r>
              <a:rPr lang="en-US" altLang="ko-KR" sz="1300" b="1" dirty="0">
                <a:solidFill>
                  <a:srgbClr val="E3E3E3"/>
                </a:solidFill>
              </a:rPr>
              <a:t>1.</a:t>
            </a:r>
            <a:r>
              <a:rPr lang="ko-KR" altLang="en-US" sz="1300" b="1" dirty="0">
                <a:solidFill>
                  <a:srgbClr val="E3E3E3"/>
                </a:solidFill>
              </a:rPr>
              <a:t> </a:t>
            </a:r>
            <a:r>
              <a:rPr lang="en-KR" sz="1300" b="1">
                <a:solidFill>
                  <a:srgbClr val="E3E3E3"/>
                </a:solidFill>
              </a:rPr>
              <a:t>Load </a:t>
            </a:r>
            <a:r>
              <a:rPr lang="en-KR" sz="1300" b="1" dirty="0">
                <a:solidFill>
                  <a:srgbClr val="E3E3E3"/>
                </a:solidFill>
              </a:rPr>
              <a:t>data</a:t>
            </a:r>
          </a:p>
        </p:txBody>
      </p:sp>
      <p:sp>
        <p:nvSpPr>
          <p:cNvPr id="10" name="TextBox 9">
            <a:extLst>
              <a:ext uri="{FF2B5EF4-FFF2-40B4-BE49-F238E27FC236}">
                <a16:creationId xmlns:a16="http://schemas.microsoft.com/office/drawing/2014/main" id="{4B23986F-7A91-65A9-BF78-16F8713A6F05}"/>
              </a:ext>
            </a:extLst>
          </p:cNvPr>
          <p:cNvSpPr txBox="1"/>
          <p:nvPr/>
        </p:nvSpPr>
        <p:spPr>
          <a:xfrm>
            <a:off x="2323841" y="0"/>
            <a:ext cx="1531188" cy="292388"/>
          </a:xfrm>
          <a:prstGeom prst="rect">
            <a:avLst/>
          </a:prstGeom>
          <a:noFill/>
        </p:spPr>
        <p:txBody>
          <a:bodyPr wrap="none" rtlCol="0">
            <a:spAutoFit/>
          </a:bodyPr>
          <a:lstStyle/>
          <a:p>
            <a:r>
              <a:rPr lang="en-US" sz="1300" b="1" dirty="0"/>
              <a:t>2. Preprocessing</a:t>
            </a:r>
            <a:endParaRPr lang="en-KR" sz="1300" b="1" dirty="0"/>
          </a:p>
        </p:txBody>
      </p:sp>
      <p:sp>
        <p:nvSpPr>
          <p:cNvPr id="25" name="TextBox 24">
            <a:extLst>
              <a:ext uri="{FF2B5EF4-FFF2-40B4-BE49-F238E27FC236}">
                <a16:creationId xmlns:a16="http://schemas.microsoft.com/office/drawing/2014/main" id="{F17BC020-C16C-67BC-8D45-A199AE55DD78}"/>
              </a:ext>
            </a:extLst>
          </p:cNvPr>
          <p:cNvSpPr txBox="1"/>
          <p:nvPr/>
        </p:nvSpPr>
        <p:spPr>
          <a:xfrm>
            <a:off x="4445167" y="0"/>
            <a:ext cx="3315331" cy="292388"/>
          </a:xfrm>
          <a:prstGeom prst="rect">
            <a:avLst/>
          </a:prstGeom>
          <a:noFill/>
        </p:spPr>
        <p:txBody>
          <a:bodyPr wrap="none" rtlCol="0">
            <a:spAutoFit/>
          </a:bodyPr>
          <a:lstStyle/>
          <a:p>
            <a:r>
              <a:rPr lang="en-US" sz="1300" dirty="0">
                <a:solidFill>
                  <a:schemeClr val="bg2">
                    <a:lumMod val="90000"/>
                  </a:schemeClr>
                </a:solidFill>
              </a:rPr>
              <a:t>3.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6" name="TextBox 25">
            <a:extLst>
              <a:ext uri="{FF2B5EF4-FFF2-40B4-BE49-F238E27FC236}">
                <a16:creationId xmlns:a16="http://schemas.microsoft.com/office/drawing/2014/main" id="{5A818670-5C21-CFB2-9D0C-FFE52713424D}"/>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7" name="TextBox 26">
            <a:extLst>
              <a:ext uri="{FF2B5EF4-FFF2-40B4-BE49-F238E27FC236}">
                <a16:creationId xmlns:a16="http://schemas.microsoft.com/office/drawing/2014/main" id="{44FD27A7-34A0-51D1-D33A-A03A4FF178FA}"/>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CE17C2E7-3351-9A18-758E-8AF4D82086D3}"/>
              </a:ext>
            </a:extLst>
          </p:cNvPr>
          <p:cNvCxnSpPr>
            <a:stCxn id="9" idx="3"/>
            <a:endCxn id="10" idx="1"/>
          </p:cNvCxnSpPr>
          <p:nvPr/>
        </p:nvCxnSpPr>
        <p:spPr>
          <a:xfrm>
            <a:off x="1573315" y="146194"/>
            <a:ext cx="75052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8DE085F5-E01B-BC89-7D7C-3FE1712C4D7D}"/>
              </a:ext>
            </a:extLst>
          </p:cNvPr>
          <p:cNvCxnSpPr>
            <a:cxnSpLocks/>
            <a:stCxn id="25" idx="3"/>
            <a:endCxn id="26"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CB3226E6-7F04-247A-DA4B-C171150AE093}"/>
              </a:ext>
            </a:extLst>
          </p:cNvPr>
          <p:cNvCxnSpPr>
            <a:cxnSpLocks/>
            <a:stCxn id="26" idx="3"/>
            <a:endCxn id="27"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22">
            <a:extLst>
              <a:ext uri="{FF2B5EF4-FFF2-40B4-BE49-F238E27FC236}">
                <a16:creationId xmlns:a16="http://schemas.microsoft.com/office/drawing/2014/main" id="{275C52C9-CC56-1241-11C6-5218841E0EBF}"/>
              </a:ext>
            </a:extLst>
          </p:cNvPr>
          <p:cNvCxnSpPr>
            <a:cxnSpLocks/>
            <a:stCxn id="10" idx="3"/>
            <a:endCxn id="25" idx="1"/>
          </p:cNvCxnSpPr>
          <p:nvPr/>
        </p:nvCxnSpPr>
        <p:spPr>
          <a:xfrm>
            <a:off x="3855029" y="146194"/>
            <a:ext cx="59013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직사각형 5">
            <a:extLst>
              <a:ext uri="{FF2B5EF4-FFF2-40B4-BE49-F238E27FC236}">
                <a16:creationId xmlns:a16="http://schemas.microsoft.com/office/drawing/2014/main" id="{E9643199-80DC-43AB-A0D3-391C10FD7EAD}"/>
              </a:ext>
            </a:extLst>
          </p:cNvPr>
          <p:cNvSpPr/>
          <p:nvPr/>
        </p:nvSpPr>
        <p:spPr>
          <a:xfrm>
            <a:off x="410817" y="1855047"/>
            <a:ext cx="11106418" cy="1102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altLang="ko-KR" dirty="0">
                <a:solidFill>
                  <a:schemeClr val="tx1"/>
                </a:solidFill>
                <a:latin typeface="Courier New" panose="02070309020205020404" pitchFamily="49" charset="0"/>
                <a:cs typeface="Courier New" panose="02070309020205020404" pitchFamily="49" charset="0"/>
              </a:rPr>
              <a:t> </a:t>
            </a:r>
            <a:r>
              <a:rPr lang="it-IT" altLang="ko-KR" dirty="0" err="1">
                <a:solidFill>
                  <a:schemeClr val="tx1"/>
                </a:solidFill>
                <a:latin typeface="Courier New" panose="02070309020205020404" pitchFamily="49" charset="0"/>
                <a:cs typeface="Courier New" panose="02070309020205020404" pitchFamily="49" charset="0"/>
              </a:rPr>
              <a:t>logNormCounts</a:t>
            </a:r>
            <a:r>
              <a:rPr lang="it-IT" altLang="ko-KR"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melanoma@assays@data$logcounts</a:t>
            </a:r>
            <a:r>
              <a:rPr lang="en-US" altLang="ko-KR" dirty="0">
                <a:solidFill>
                  <a:schemeClr val="tx1"/>
                </a:solidFill>
                <a:latin typeface="Courier New" panose="02070309020205020404" pitchFamily="49" charset="0"/>
                <a:cs typeface="Courier New" panose="02070309020205020404" pitchFamily="49" charset="0"/>
              </a:rPr>
              <a:t>[1:10,1:10]</a:t>
            </a:r>
          </a:p>
        </p:txBody>
      </p:sp>
      <p:sp>
        <p:nvSpPr>
          <p:cNvPr id="8" name="Rectangle 8">
            <a:extLst>
              <a:ext uri="{FF2B5EF4-FFF2-40B4-BE49-F238E27FC236}">
                <a16:creationId xmlns:a16="http://schemas.microsoft.com/office/drawing/2014/main" id="{33838D15-0988-7B4A-5331-A37DE04BF3F5}"/>
              </a:ext>
            </a:extLst>
          </p:cNvPr>
          <p:cNvSpPr/>
          <p:nvPr/>
        </p:nvSpPr>
        <p:spPr>
          <a:xfrm>
            <a:off x="410817" y="1400400"/>
            <a:ext cx="2268570" cy="461665"/>
          </a:xfrm>
          <a:prstGeom prst="rect">
            <a:avLst/>
          </a:prstGeom>
        </p:spPr>
        <p:txBody>
          <a:bodyPr wrap="none">
            <a:spAutoFit/>
          </a:bodyPr>
          <a:lstStyle/>
          <a:p>
            <a:r>
              <a:rPr lang="en-US" sz="2400" b="1" dirty="0"/>
              <a:t>Log normalize</a:t>
            </a:r>
          </a:p>
        </p:txBody>
      </p:sp>
      <p:pic>
        <p:nvPicPr>
          <p:cNvPr id="12" name="Picture 11">
            <a:extLst>
              <a:ext uri="{FF2B5EF4-FFF2-40B4-BE49-F238E27FC236}">
                <a16:creationId xmlns:a16="http://schemas.microsoft.com/office/drawing/2014/main" id="{F3CD2C70-5F79-9540-9A10-8FF816C7A289}"/>
              </a:ext>
            </a:extLst>
          </p:cNvPr>
          <p:cNvPicPr>
            <a:picLocks noChangeAspect="1"/>
          </p:cNvPicPr>
          <p:nvPr/>
        </p:nvPicPr>
        <p:blipFill>
          <a:blip r:embed="rId2"/>
          <a:stretch>
            <a:fillRect/>
          </a:stretch>
        </p:blipFill>
        <p:spPr>
          <a:xfrm>
            <a:off x="410817" y="3888310"/>
            <a:ext cx="6377974" cy="2226432"/>
          </a:xfrm>
          <a:prstGeom prst="rect">
            <a:avLst/>
          </a:prstGeom>
        </p:spPr>
      </p:pic>
    </p:spTree>
    <p:extLst>
      <p:ext uri="{BB962C8B-B14F-4D97-AF65-F5344CB8AC3E}">
        <p14:creationId xmlns:p14="http://schemas.microsoft.com/office/powerpoint/2010/main" val="320951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8652-BC37-9E32-61E6-4F9D5DB72D30}"/>
              </a:ext>
            </a:extLst>
          </p:cNvPr>
          <p:cNvSpPr>
            <a:spLocks noGrp="1"/>
          </p:cNvSpPr>
          <p:nvPr>
            <p:ph type="title"/>
          </p:nvPr>
        </p:nvSpPr>
        <p:spPr/>
        <p:txBody>
          <a:bodyPr>
            <a:normAutofit/>
          </a:bodyPr>
          <a:lstStyle/>
          <a:p>
            <a:r>
              <a:rPr lang="en-KR" dirty="0"/>
              <a:t>Table of Contents</a:t>
            </a:r>
          </a:p>
        </p:txBody>
      </p:sp>
      <p:sp>
        <p:nvSpPr>
          <p:cNvPr id="6" name="Content Placeholder 5">
            <a:extLst>
              <a:ext uri="{FF2B5EF4-FFF2-40B4-BE49-F238E27FC236}">
                <a16:creationId xmlns:a16="http://schemas.microsoft.com/office/drawing/2014/main" id="{9B33EADC-4E63-8EDE-8AF6-1022370E6F88}"/>
              </a:ext>
            </a:extLst>
          </p:cNvPr>
          <p:cNvSpPr>
            <a:spLocks noGrp="1"/>
          </p:cNvSpPr>
          <p:nvPr>
            <p:ph idx="1"/>
          </p:nvPr>
        </p:nvSpPr>
        <p:spPr>
          <a:xfrm>
            <a:off x="410818" y="1410208"/>
            <a:ext cx="11198084" cy="4612905"/>
          </a:xfrm>
        </p:spPr>
        <p:txBody>
          <a:bodyPr wrap="none">
            <a:noAutofit/>
          </a:bodyPr>
          <a:lstStyle/>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What is R programming?</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Space Ranger</a:t>
            </a:r>
          </a:p>
          <a:p>
            <a:pPr marL="457200" indent="-457200">
              <a:lnSpc>
                <a:spcPct val="150000"/>
              </a:lnSpc>
              <a:buFont typeface="+mj-lt"/>
              <a:buAutoNum type="arabicPeriod"/>
            </a:pPr>
            <a:r>
              <a:rPr lang="en-US" dirty="0"/>
              <a:t>Clustering Analysis – </a:t>
            </a:r>
            <a:r>
              <a:rPr lang="en-US" dirty="0" err="1"/>
              <a:t>BayesSpace</a:t>
            </a:r>
            <a:endParaRPr lang="en-US" dirty="0"/>
          </a:p>
          <a:p>
            <a:pPr marL="457200" indent="-457200">
              <a:lnSpc>
                <a:spcPct val="150000"/>
              </a:lnSpc>
              <a:buFont typeface="+mj-lt"/>
              <a:buAutoNum type="arabicPeriod"/>
            </a:pPr>
            <a:r>
              <a:rPr lang="en-US" dirty="0"/>
              <a:t>Cell-cell interaction – </a:t>
            </a:r>
            <a:r>
              <a:rPr lang="en-US" dirty="0" err="1"/>
              <a:t>CellChat</a:t>
            </a:r>
            <a:endParaRPr lang="en-US" dirty="0"/>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Summary</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Q&amp;A</a:t>
            </a:r>
          </a:p>
        </p:txBody>
      </p:sp>
      <p:sp>
        <p:nvSpPr>
          <p:cNvPr id="9" name="Date Placeholder 8">
            <a:extLst>
              <a:ext uri="{FF2B5EF4-FFF2-40B4-BE49-F238E27FC236}">
                <a16:creationId xmlns:a16="http://schemas.microsoft.com/office/drawing/2014/main" id="{FBCFE2DF-66B1-359A-8BAD-422FEF1DC686}"/>
              </a:ext>
            </a:extLst>
          </p:cNvPr>
          <p:cNvSpPr>
            <a:spLocks noGrp="1"/>
          </p:cNvSpPr>
          <p:nvPr>
            <p:ph type="dt" sz="half" idx="10"/>
          </p:nvPr>
        </p:nvSpPr>
        <p:spPr/>
        <p:txBody>
          <a:bodyPr/>
          <a:lstStyle/>
          <a:p>
            <a:r>
              <a:rPr lang="en-US"/>
              <a:t>Spatial Transcriptomics</a:t>
            </a:r>
            <a:endParaRPr lang="en-KR" dirty="0"/>
          </a:p>
        </p:txBody>
      </p:sp>
      <p:sp>
        <p:nvSpPr>
          <p:cNvPr id="10" name="Footer Placeholder 9">
            <a:extLst>
              <a:ext uri="{FF2B5EF4-FFF2-40B4-BE49-F238E27FC236}">
                <a16:creationId xmlns:a16="http://schemas.microsoft.com/office/drawing/2014/main" id="{0325CC64-EC61-A399-29BB-C9E23166A7B2}"/>
              </a:ext>
            </a:extLst>
          </p:cNvPr>
          <p:cNvSpPr>
            <a:spLocks noGrp="1"/>
          </p:cNvSpPr>
          <p:nvPr>
            <p:ph type="ftr" sz="quarter" idx="11"/>
          </p:nvPr>
        </p:nvSpPr>
        <p:spPr/>
        <p:txBody>
          <a:bodyPr/>
          <a:lstStyle/>
          <a:p>
            <a:r>
              <a:rPr lang="en-KR" dirty="0"/>
              <a:t>2023 The 19th KOGO Winter Workshop</a:t>
            </a:r>
          </a:p>
        </p:txBody>
      </p:sp>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pPr/>
              <a:t>3</a:t>
            </a:fld>
            <a:endParaRPr lang="en-KR" dirty="0"/>
          </a:p>
        </p:txBody>
      </p:sp>
    </p:spTree>
    <p:extLst>
      <p:ext uri="{BB962C8B-B14F-4D97-AF65-F5344CB8AC3E}">
        <p14:creationId xmlns:p14="http://schemas.microsoft.com/office/powerpoint/2010/main" val="271346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55428D3-8737-1B46-99D8-61B75AAF97C5}"/>
              </a:ext>
            </a:extLst>
          </p:cNvPr>
          <p:cNvPicPr>
            <a:picLocks noChangeAspect="1"/>
          </p:cNvPicPr>
          <p:nvPr/>
        </p:nvPicPr>
        <p:blipFill rotWithShape="1">
          <a:blip r:embed="rId2"/>
          <a:srcRect t="11477"/>
          <a:stretch/>
        </p:blipFill>
        <p:spPr>
          <a:xfrm>
            <a:off x="667463" y="3183793"/>
            <a:ext cx="4220925" cy="3478805"/>
          </a:xfrm>
          <a:prstGeom prst="rect">
            <a:avLst/>
          </a:prstGeom>
        </p:spPr>
      </p:pic>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3. 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30</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97706"/>
            <a:ext cx="11106418" cy="1116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err="1">
                <a:solidFill>
                  <a:schemeClr val="tx1"/>
                </a:solidFill>
                <a:latin typeface="Courier New" panose="02070309020205020404" pitchFamily="49" charset="0"/>
                <a:cs typeface="Courier New" panose="02070309020205020404" pitchFamily="49" charset="0"/>
              </a:rPr>
              <a:t>dec</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modelGeneVar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sz="1800" dirty="0">
                <a:solidFill>
                  <a:schemeClr val="tx1"/>
                </a:solidFill>
                <a:latin typeface="Courier New" panose="02070309020205020404" pitchFamily="49" charset="0"/>
                <a:cs typeface="Courier New" panose="02070309020205020404" pitchFamily="49" charset="0"/>
              </a:rPr>
              <a:t>, </a:t>
            </a:r>
            <a:r>
              <a:rPr lang="en-US" altLang="ko-KR" sz="1800" dirty="0" err="1">
                <a:solidFill>
                  <a:schemeClr val="tx1"/>
                </a:solidFill>
                <a:latin typeface="Courier New" panose="02070309020205020404" pitchFamily="49" charset="0"/>
                <a:cs typeface="Courier New" panose="02070309020205020404" pitchFamily="49" charset="0"/>
              </a:rPr>
              <a:t>assay.type</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b="0" i="0" dirty="0" err="1">
                <a:solidFill>
                  <a:schemeClr val="tx1"/>
                </a:solidFill>
                <a:effectLst/>
                <a:latin typeface="Courier New" panose="02070309020205020404" pitchFamily="49" charset="0"/>
                <a:cs typeface="Courier New" panose="02070309020205020404" pitchFamily="49" charset="0"/>
              </a:rPr>
              <a:t>logcounts</a:t>
            </a:r>
            <a:r>
              <a:rPr lang="en-US" altLang="ko-KR" b="0" i="0" dirty="0">
                <a:solidFill>
                  <a:schemeClr val="tx1"/>
                </a:solidFill>
                <a:effectLst/>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top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getTopHVGs</a:t>
            </a:r>
            <a:r>
              <a:rPr lang="en-US" altLang="ko-KR" dirty="0">
                <a:solidFill>
                  <a:schemeClr val="tx1"/>
                </a:solidFill>
                <a:latin typeface="Courier New" panose="02070309020205020404" pitchFamily="49" charset="0"/>
                <a:cs typeface="Courier New" panose="02070309020205020404" pitchFamily="49" charset="0"/>
              </a:rPr>
              <a:t>(melanoma, n=2000)</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8">
            <a:extLst>
              <a:ext uri="{FF2B5EF4-FFF2-40B4-BE49-F238E27FC236}">
                <a16:creationId xmlns:a16="http://schemas.microsoft.com/office/drawing/2014/main" id="{A37E2049-BFEA-7211-F091-0A0CC6EBD3C6}"/>
              </a:ext>
            </a:extLst>
          </p:cNvPr>
          <p:cNvSpPr/>
          <p:nvPr/>
        </p:nvSpPr>
        <p:spPr>
          <a:xfrm>
            <a:off x="410817" y="1400400"/>
            <a:ext cx="2715808" cy="461665"/>
          </a:xfrm>
          <a:prstGeom prst="rect">
            <a:avLst/>
          </a:prstGeom>
        </p:spPr>
        <p:txBody>
          <a:bodyPr wrap="none">
            <a:spAutoFit/>
          </a:bodyPr>
          <a:lstStyle/>
          <a:p>
            <a:r>
              <a:rPr lang="en-US" altLang="ko-KR" sz="2400" b="1" dirty="0"/>
              <a:t>Feature selection</a:t>
            </a:r>
            <a:endParaRPr lang="en-US" sz="2400" b="1" dirty="0"/>
          </a:p>
        </p:txBody>
      </p:sp>
      <p:sp>
        <p:nvSpPr>
          <p:cNvPr id="3" name="Rectangle 2">
            <a:extLst>
              <a:ext uri="{FF2B5EF4-FFF2-40B4-BE49-F238E27FC236}">
                <a16:creationId xmlns:a16="http://schemas.microsoft.com/office/drawing/2014/main" id="{9CA05E36-00CF-CE41-BB10-43B9C2BA3C95}"/>
              </a:ext>
            </a:extLst>
          </p:cNvPr>
          <p:cNvSpPr/>
          <p:nvPr/>
        </p:nvSpPr>
        <p:spPr>
          <a:xfrm>
            <a:off x="4795620" y="4081462"/>
            <a:ext cx="6728917" cy="923330"/>
          </a:xfrm>
          <a:prstGeom prst="rect">
            <a:avLst/>
          </a:prstGeom>
        </p:spPr>
        <p:txBody>
          <a:bodyPr wrap="square">
            <a:spAutoFit/>
          </a:bodyPr>
          <a:lstStyle/>
          <a:p>
            <a:r>
              <a:rPr lang="en-US" dirty="0"/>
              <a:t>1. Model the trend for variance against the mean with all genes</a:t>
            </a:r>
            <a:br>
              <a:rPr lang="en-US" dirty="0"/>
            </a:br>
            <a:r>
              <a:rPr lang="en-US" dirty="0"/>
              <a:t>2. Rank genes with residual from the trend</a:t>
            </a:r>
          </a:p>
          <a:p>
            <a:r>
              <a:rPr lang="en-US" dirty="0"/>
              <a:t>3. Select Top N genes as HVG</a:t>
            </a:r>
            <a:endParaRPr lang="da" dirty="0"/>
          </a:p>
        </p:txBody>
      </p:sp>
      <p:sp>
        <p:nvSpPr>
          <p:cNvPr id="19" name="TextBox 18">
            <a:extLst>
              <a:ext uri="{FF2B5EF4-FFF2-40B4-BE49-F238E27FC236}">
                <a16:creationId xmlns:a16="http://schemas.microsoft.com/office/drawing/2014/main" id="{CEBC656B-4287-FB42-9DE9-251149A19BC7}"/>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EE22F1E9-5C0B-8845-A585-B4736B7E5FA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FD58A6E8-62E6-4340-A38B-9DB1D44D905F}"/>
              </a:ext>
            </a:extLst>
          </p:cNvPr>
          <p:cNvSpPr txBox="1"/>
          <p:nvPr/>
        </p:nvSpPr>
        <p:spPr>
          <a:xfrm>
            <a:off x="4445167" y="0"/>
            <a:ext cx="3550972" cy="292388"/>
          </a:xfrm>
          <a:prstGeom prst="rect">
            <a:avLst/>
          </a:prstGeom>
          <a:noFill/>
        </p:spPr>
        <p:txBody>
          <a:bodyPr wrap="none" rtlCol="0">
            <a:spAutoFit/>
          </a:bodyPr>
          <a:lstStyle/>
          <a:p>
            <a:r>
              <a:rPr lang="en-US" sz="1300" b="1" dirty="0"/>
              <a:t>3. </a:t>
            </a:r>
            <a:r>
              <a:rPr lang="en-KR" sz="1300" b="1"/>
              <a:t>Feature selection</a:t>
            </a:r>
            <a:r>
              <a:rPr lang="en-US" sz="1300" b="1" dirty="0"/>
              <a:t> / Dimension reduction</a:t>
            </a:r>
            <a:endParaRPr lang="en-KR" sz="1300" b="1" dirty="0"/>
          </a:p>
        </p:txBody>
      </p:sp>
      <p:sp>
        <p:nvSpPr>
          <p:cNvPr id="23" name="TextBox 22">
            <a:extLst>
              <a:ext uri="{FF2B5EF4-FFF2-40B4-BE49-F238E27FC236}">
                <a16:creationId xmlns:a16="http://schemas.microsoft.com/office/drawing/2014/main" id="{839C5A4C-AAB2-7C43-BB5B-9230054A788B}"/>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4" name="TextBox 23">
            <a:extLst>
              <a:ext uri="{FF2B5EF4-FFF2-40B4-BE49-F238E27FC236}">
                <a16:creationId xmlns:a16="http://schemas.microsoft.com/office/drawing/2014/main" id="{683F0DF6-8533-D34B-9CBA-4DE18B3053D0}"/>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34" name="Straight Connector 17">
            <a:extLst>
              <a:ext uri="{FF2B5EF4-FFF2-40B4-BE49-F238E27FC236}">
                <a16:creationId xmlns:a16="http://schemas.microsoft.com/office/drawing/2014/main" id="{AB1129A0-6D77-A942-B73A-B4E6A22AECDE}"/>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EA3C690B-61C8-6D43-94D6-D7E25F27B514}"/>
              </a:ext>
            </a:extLst>
          </p:cNvPr>
          <p:cNvCxnSpPr>
            <a:cxnSpLocks/>
            <a:stCxn id="21" idx="3"/>
            <a:endCxn id="23" idx="1"/>
          </p:cNvCxnSpPr>
          <p:nvPr/>
        </p:nvCxnSpPr>
        <p:spPr>
          <a:xfrm>
            <a:off x="7996139" y="146194"/>
            <a:ext cx="6358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749DFAF3-136B-314C-98A6-FDA62335C9CE}"/>
              </a:ext>
            </a:extLst>
          </p:cNvPr>
          <p:cNvCxnSpPr>
            <a:cxnSpLocks/>
            <a:stCxn id="23" idx="3"/>
            <a:endCxn id="24"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5BC46A30-E3D3-C942-BA98-8DBE5E87D888}"/>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147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5">
            <a:extLst>
              <a:ext uri="{FF2B5EF4-FFF2-40B4-BE49-F238E27FC236}">
                <a16:creationId xmlns:a16="http://schemas.microsoft.com/office/drawing/2014/main" id="{C5A22AA8-0547-0BE1-F430-CC8FEDA46995}"/>
              </a:ext>
            </a:extLst>
          </p:cNvPr>
          <p:cNvSpPr/>
          <p:nvPr/>
        </p:nvSpPr>
        <p:spPr>
          <a:xfrm>
            <a:off x="410817" y="1897706"/>
            <a:ext cx="11106418" cy="597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  = </a:t>
            </a:r>
            <a:r>
              <a:rPr lang="en-US" altLang="ko-KR" sz="1800" dirty="0" err="1">
                <a:solidFill>
                  <a:schemeClr val="tx1"/>
                </a:solidFill>
                <a:latin typeface="Courier New" panose="02070309020205020404" pitchFamily="49" charset="0"/>
                <a:cs typeface="Courier New" panose="02070309020205020404" pitchFamily="49" charset="0"/>
              </a:rPr>
              <a:t>scater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runPCA</a:t>
            </a:r>
            <a:r>
              <a:rPr lang="en-US" altLang="ko-KR" sz="1800" dirty="0">
                <a:solidFill>
                  <a:schemeClr val="tx1"/>
                </a:solidFill>
                <a:latin typeface="Courier New" panose="02070309020205020404" pitchFamily="49" charset="0"/>
                <a:cs typeface="Courier New" panose="02070309020205020404" pitchFamily="49" charset="0"/>
              </a:rPr>
              <a:t>(melanoma, </a:t>
            </a:r>
            <a:r>
              <a:rPr lang="en-US" altLang="ko-KR" sz="1800" dirty="0" err="1">
                <a:solidFill>
                  <a:schemeClr val="tx1"/>
                </a:solidFill>
                <a:latin typeface="Courier New" panose="02070309020205020404" pitchFamily="49" charset="0"/>
                <a:cs typeface="Courier New" panose="02070309020205020404" pitchFamily="49" charset="0"/>
              </a:rPr>
              <a:t>subset_row</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top,ncomponents</a:t>
            </a:r>
            <a:r>
              <a:rPr lang="en-US" altLang="ko-KR" sz="1800" dirty="0">
                <a:solidFill>
                  <a:schemeClr val="tx1"/>
                </a:solidFill>
                <a:latin typeface="Courier New" panose="02070309020205020404" pitchFamily="49" charset="0"/>
                <a:cs typeface="Courier New" panose="02070309020205020404" pitchFamily="49" charset="0"/>
              </a:rPr>
              <a:t> = 50)</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59B6E023-97F5-9B7F-C050-E9A778E70E2D}"/>
              </a:ext>
            </a:extLst>
          </p:cNvPr>
          <p:cNvSpPr/>
          <p:nvPr/>
        </p:nvSpPr>
        <p:spPr>
          <a:xfrm>
            <a:off x="410817" y="1400400"/>
            <a:ext cx="4166525" cy="461665"/>
          </a:xfrm>
          <a:prstGeom prst="rect">
            <a:avLst/>
          </a:prstGeom>
        </p:spPr>
        <p:txBody>
          <a:bodyPr wrap="none">
            <a:spAutoFit/>
          </a:bodyPr>
          <a:lstStyle/>
          <a:p>
            <a:r>
              <a:rPr lang="en-US" altLang="ko-KR" sz="2400" b="1" dirty="0"/>
              <a:t>Dimension reduction - PCA</a:t>
            </a:r>
            <a:endParaRPr lang="en-US" sz="2400" b="1" dirty="0"/>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3. 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31</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5411522"/>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18" name="Group 17">
            <a:extLst>
              <a:ext uri="{FF2B5EF4-FFF2-40B4-BE49-F238E27FC236}">
                <a16:creationId xmlns:a16="http://schemas.microsoft.com/office/drawing/2014/main" id="{E00FD916-E593-AE4F-8A0F-0ED8F67C07EC}"/>
              </a:ext>
            </a:extLst>
          </p:cNvPr>
          <p:cNvGrpSpPr/>
          <p:nvPr/>
        </p:nvGrpSpPr>
        <p:grpSpPr>
          <a:xfrm>
            <a:off x="207458" y="2804141"/>
            <a:ext cx="11732749" cy="3542539"/>
            <a:chOff x="147646" y="1913389"/>
            <a:chExt cx="11732749" cy="3542539"/>
          </a:xfrm>
        </p:grpSpPr>
        <p:grpSp>
          <p:nvGrpSpPr>
            <p:cNvPr id="19" name="Group 18">
              <a:extLst>
                <a:ext uri="{FF2B5EF4-FFF2-40B4-BE49-F238E27FC236}">
                  <a16:creationId xmlns:a16="http://schemas.microsoft.com/office/drawing/2014/main" id="{46E4E777-C9C4-0548-80E8-D96B122B700A}"/>
                </a:ext>
              </a:extLst>
            </p:cNvPr>
            <p:cNvGrpSpPr/>
            <p:nvPr/>
          </p:nvGrpSpPr>
          <p:grpSpPr>
            <a:xfrm>
              <a:off x="147646" y="3252589"/>
              <a:ext cx="3403235" cy="864138"/>
              <a:chOff x="838553" y="1968647"/>
              <a:chExt cx="4327546" cy="1098837"/>
            </a:xfrm>
          </p:grpSpPr>
          <p:cxnSp>
            <p:nvCxnSpPr>
              <p:cNvPr id="58" name="Straight Connector 57">
                <a:extLst>
                  <a:ext uri="{FF2B5EF4-FFF2-40B4-BE49-F238E27FC236}">
                    <a16:creationId xmlns:a16="http://schemas.microsoft.com/office/drawing/2014/main" id="{115DDBA5-8399-944C-91C9-61CBF5064C4A}"/>
                  </a:ext>
                </a:extLst>
              </p:cNvPr>
              <p:cNvCxnSpPr>
                <a:cxnSpLocks/>
              </p:cNvCxnSpPr>
              <p:nvPr/>
            </p:nvCxnSpPr>
            <p:spPr>
              <a:xfrm>
                <a:off x="1119265" y="2630692"/>
                <a:ext cx="3668358"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2441929-1262-314A-B507-299670EBD996}"/>
                  </a:ext>
                </a:extLst>
              </p:cNvPr>
              <p:cNvSpPr txBox="1"/>
              <p:nvPr/>
            </p:nvSpPr>
            <p:spPr>
              <a:xfrm>
                <a:off x="1457681" y="2656548"/>
                <a:ext cx="2991525" cy="410936"/>
              </a:xfrm>
              <a:prstGeom prst="rect">
                <a:avLst/>
              </a:prstGeom>
              <a:noFill/>
            </p:spPr>
            <p:txBody>
              <a:bodyPr wrap="square" rtlCol="0">
                <a:spAutoFit/>
              </a:bodyPr>
              <a:lstStyle/>
              <a:p>
                <a:pPr algn="ctr"/>
                <a:r>
                  <a:rPr lang="en-KR" sz="1500" dirty="0"/>
                  <a:t>Gene A</a:t>
                </a:r>
              </a:p>
            </p:txBody>
          </p:sp>
          <p:sp>
            <p:nvSpPr>
              <p:cNvPr id="60" name="TextBox 59">
                <a:extLst>
                  <a:ext uri="{FF2B5EF4-FFF2-40B4-BE49-F238E27FC236}">
                    <a16:creationId xmlns:a16="http://schemas.microsoft.com/office/drawing/2014/main" id="{9C957083-9EBD-024D-A747-8FF9CF8AC1E5}"/>
                  </a:ext>
                </a:extLst>
              </p:cNvPr>
              <p:cNvSpPr txBox="1"/>
              <p:nvPr/>
            </p:nvSpPr>
            <p:spPr>
              <a:xfrm>
                <a:off x="838553" y="2656547"/>
                <a:ext cx="561424" cy="276999"/>
              </a:xfrm>
              <a:prstGeom prst="rect">
                <a:avLst/>
              </a:prstGeom>
              <a:noFill/>
            </p:spPr>
            <p:txBody>
              <a:bodyPr wrap="square" rtlCol="0">
                <a:spAutoFit/>
              </a:bodyPr>
              <a:lstStyle/>
              <a:p>
                <a:pPr algn="ctr"/>
                <a:r>
                  <a:rPr lang="en-US" sz="1200" dirty="0"/>
                  <a:t>Min</a:t>
                </a:r>
                <a:endParaRPr lang="en-KR" sz="1200" dirty="0"/>
              </a:p>
            </p:txBody>
          </p:sp>
          <p:sp>
            <p:nvSpPr>
              <p:cNvPr id="61" name="TextBox 60">
                <a:extLst>
                  <a:ext uri="{FF2B5EF4-FFF2-40B4-BE49-F238E27FC236}">
                    <a16:creationId xmlns:a16="http://schemas.microsoft.com/office/drawing/2014/main" id="{BF4AF191-68A1-374B-92CF-09615B1A8C21}"/>
                  </a:ext>
                </a:extLst>
              </p:cNvPr>
              <p:cNvSpPr txBox="1"/>
              <p:nvPr/>
            </p:nvSpPr>
            <p:spPr>
              <a:xfrm>
                <a:off x="4517593" y="2656546"/>
                <a:ext cx="648506" cy="352232"/>
              </a:xfrm>
              <a:prstGeom prst="rect">
                <a:avLst/>
              </a:prstGeom>
              <a:noFill/>
            </p:spPr>
            <p:txBody>
              <a:bodyPr wrap="square" rtlCol="0">
                <a:spAutoFit/>
              </a:bodyPr>
              <a:lstStyle/>
              <a:p>
                <a:pPr algn="ctr"/>
                <a:r>
                  <a:rPr lang="en-US" sz="1200" dirty="0"/>
                  <a:t>Max</a:t>
                </a:r>
                <a:endParaRPr lang="en-KR" sz="1200" dirty="0"/>
              </a:p>
            </p:txBody>
          </p:sp>
          <p:sp>
            <p:nvSpPr>
              <p:cNvPr id="62" name="Oval 61">
                <a:extLst>
                  <a:ext uri="{FF2B5EF4-FFF2-40B4-BE49-F238E27FC236}">
                    <a16:creationId xmlns:a16="http://schemas.microsoft.com/office/drawing/2014/main" id="{71467A71-16AA-5F49-AB77-B5ACAF315E52}"/>
                  </a:ext>
                </a:extLst>
              </p:cNvPr>
              <p:cNvSpPr/>
              <p:nvPr/>
            </p:nvSpPr>
            <p:spPr>
              <a:xfrm>
                <a:off x="1291388" y="1968647"/>
                <a:ext cx="484094" cy="4840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3" name="Oval 62">
                <a:extLst>
                  <a:ext uri="{FF2B5EF4-FFF2-40B4-BE49-F238E27FC236}">
                    <a16:creationId xmlns:a16="http://schemas.microsoft.com/office/drawing/2014/main" id="{D226F729-04BB-C14B-AF91-4D157B2ECB54}"/>
                  </a:ext>
                </a:extLst>
              </p:cNvPr>
              <p:cNvSpPr/>
              <p:nvPr/>
            </p:nvSpPr>
            <p:spPr>
              <a:xfrm>
                <a:off x="1872301" y="1968647"/>
                <a:ext cx="484094" cy="4840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4" name="Oval 63">
                <a:extLst>
                  <a:ext uri="{FF2B5EF4-FFF2-40B4-BE49-F238E27FC236}">
                    <a16:creationId xmlns:a16="http://schemas.microsoft.com/office/drawing/2014/main" id="{E5B046D3-003B-114D-9973-2D1761AED7DB}"/>
                  </a:ext>
                </a:extLst>
              </p:cNvPr>
              <p:cNvSpPr/>
              <p:nvPr/>
            </p:nvSpPr>
            <p:spPr>
              <a:xfrm>
                <a:off x="2711396" y="1968647"/>
                <a:ext cx="484094" cy="4840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5" name="Oval 64">
                <a:extLst>
                  <a:ext uri="{FF2B5EF4-FFF2-40B4-BE49-F238E27FC236}">
                    <a16:creationId xmlns:a16="http://schemas.microsoft.com/office/drawing/2014/main" id="{402887EA-EE32-E84D-886F-18CD02C68B2E}"/>
                  </a:ext>
                </a:extLst>
              </p:cNvPr>
              <p:cNvSpPr/>
              <p:nvPr/>
            </p:nvSpPr>
            <p:spPr>
              <a:xfrm>
                <a:off x="3249279" y="1968647"/>
                <a:ext cx="484094" cy="4840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6" name="Oval 65">
                <a:extLst>
                  <a:ext uri="{FF2B5EF4-FFF2-40B4-BE49-F238E27FC236}">
                    <a16:creationId xmlns:a16="http://schemas.microsoft.com/office/drawing/2014/main" id="{912CC95B-B5D4-C042-9FEC-232BCAC08138}"/>
                  </a:ext>
                </a:extLst>
              </p:cNvPr>
              <p:cNvSpPr/>
              <p:nvPr/>
            </p:nvSpPr>
            <p:spPr>
              <a:xfrm>
                <a:off x="4207159" y="1968647"/>
                <a:ext cx="484094" cy="484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20" name="Group 19">
              <a:extLst>
                <a:ext uri="{FF2B5EF4-FFF2-40B4-BE49-F238E27FC236}">
                  <a16:creationId xmlns:a16="http://schemas.microsoft.com/office/drawing/2014/main" id="{E2195E30-FAB9-674A-B499-D9958CE6205F}"/>
                </a:ext>
              </a:extLst>
            </p:cNvPr>
            <p:cNvGrpSpPr/>
            <p:nvPr/>
          </p:nvGrpSpPr>
          <p:grpSpPr>
            <a:xfrm>
              <a:off x="4507158" y="2109485"/>
              <a:ext cx="3177683" cy="3150347"/>
              <a:chOff x="4507158" y="2162640"/>
              <a:chExt cx="3177683" cy="3150347"/>
            </a:xfrm>
          </p:grpSpPr>
          <p:cxnSp>
            <p:nvCxnSpPr>
              <p:cNvPr id="46" name="Straight Connector 45">
                <a:extLst>
                  <a:ext uri="{FF2B5EF4-FFF2-40B4-BE49-F238E27FC236}">
                    <a16:creationId xmlns:a16="http://schemas.microsoft.com/office/drawing/2014/main" id="{2B855EB7-EA5C-D941-8332-53ABB9B8CE75}"/>
                  </a:ext>
                </a:extLst>
              </p:cNvPr>
              <p:cNvCxnSpPr>
                <a:cxnSpLocks/>
              </p:cNvCxnSpPr>
              <p:nvPr/>
            </p:nvCxnSpPr>
            <p:spPr>
              <a:xfrm>
                <a:off x="4800880" y="4971771"/>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6464002-F595-204E-969E-49DF01BC75A9}"/>
                  </a:ext>
                </a:extLst>
              </p:cNvPr>
              <p:cNvSpPr txBox="1"/>
              <p:nvPr/>
            </p:nvSpPr>
            <p:spPr>
              <a:xfrm>
                <a:off x="5037164" y="4989822"/>
                <a:ext cx="2088694" cy="323165"/>
              </a:xfrm>
              <a:prstGeom prst="rect">
                <a:avLst/>
              </a:prstGeom>
              <a:noFill/>
            </p:spPr>
            <p:txBody>
              <a:bodyPr wrap="square" rtlCol="0">
                <a:spAutoFit/>
              </a:bodyPr>
              <a:lstStyle/>
              <a:p>
                <a:pPr algn="ctr"/>
                <a:r>
                  <a:rPr lang="en-KR" sz="1500" b="1" dirty="0"/>
                  <a:t>Gene A</a:t>
                </a:r>
              </a:p>
            </p:txBody>
          </p:sp>
          <p:sp>
            <p:nvSpPr>
              <p:cNvPr id="48" name="TextBox 47">
                <a:extLst>
                  <a:ext uri="{FF2B5EF4-FFF2-40B4-BE49-F238E27FC236}">
                    <a16:creationId xmlns:a16="http://schemas.microsoft.com/office/drawing/2014/main" id="{626D4F7A-4EA0-944E-AD13-CD4FEB6DEE8D}"/>
                  </a:ext>
                </a:extLst>
              </p:cNvPr>
              <p:cNvSpPr txBox="1"/>
              <p:nvPr/>
            </p:nvSpPr>
            <p:spPr>
              <a:xfrm>
                <a:off x="4507158" y="4989822"/>
                <a:ext cx="558982" cy="275795"/>
              </a:xfrm>
              <a:prstGeom prst="rect">
                <a:avLst/>
              </a:prstGeom>
              <a:noFill/>
            </p:spPr>
            <p:txBody>
              <a:bodyPr wrap="square" rtlCol="0">
                <a:spAutoFit/>
              </a:bodyPr>
              <a:lstStyle/>
              <a:p>
                <a:pPr algn="ctr"/>
                <a:r>
                  <a:rPr lang="en-US" sz="1200" dirty="0"/>
                  <a:t>Min</a:t>
                </a:r>
                <a:endParaRPr lang="en-KR" sz="1200" dirty="0"/>
              </a:p>
            </p:txBody>
          </p:sp>
          <p:sp>
            <p:nvSpPr>
              <p:cNvPr id="49" name="TextBox 48">
                <a:extLst>
                  <a:ext uri="{FF2B5EF4-FFF2-40B4-BE49-F238E27FC236}">
                    <a16:creationId xmlns:a16="http://schemas.microsoft.com/office/drawing/2014/main" id="{E6EA6785-596B-974E-B413-003684C0683A}"/>
                  </a:ext>
                </a:extLst>
              </p:cNvPr>
              <p:cNvSpPr txBox="1"/>
              <p:nvPr/>
            </p:nvSpPr>
            <p:spPr>
              <a:xfrm>
                <a:off x="7125858" y="4989824"/>
                <a:ext cx="558983" cy="276999"/>
              </a:xfrm>
              <a:prstGeom prst="rect">
                <a:avLst/>
              </a:prstGeom>
              <a:noFill/>
            </p:spPr>
            <p:txBody>
              <a:bodyPr wrap="square" rtlCol="0">
                <a:spAutoFit/>
              </a:bodyPr>
              <a:lstStyle/>
              <a:p>
                <a:pPr algn="ctr"/>
                <a:r>
                  <a:rPr lang="en-US" sz="1200" dirty="0"/>
                  <a:t>Max</a:t>
                </a:r>
                <a:endParaRPr lang="en-KR" sz="1200" dirty="0"/>
              </a:p>
            </p:txBody>
          </p:sp>
          <p:sp>
            <p:nvSpPr>
              <p:cNvPr id="50" name="Oval 49">
                <a:extLst>
                  <a:ext uri="{FF2B5EF4-FFF2-40B4-BE49-F238E27FC236}">
                    <a16:creationId xmlns:a16="http://schemas.microsoft.com/office/drawing/2014/main" id="{3A62E1F3-4308-B248-B3A3-625F7CEBB45A}"/>
                  </a:ext>
                </a:extLst>
              </p:cNvPr>
              <p:cNvSpPr/>
              <p:nvPr/>
            </p:nvSpPr>
            <p:spPr>
              <a:xfrm>
                <a:off x="4921058" y="2748020"/>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1" name="Oval 50">
                <a:extLst>
                  <a:ext uri="{FF2B5EF4-FFF2-40B4-BE49-F238E27FC236}">
                    <a16:creationId xmlns:a16="http://schemas.microsoft.com/office/drawing/2014/main" id="{7A4C61CE-F4A7-5445-AA51-45BD3E4EA634}"/>
                  </a:ext>
                </a:extLst>
              </p:cNvPr>
              <p:cNvSpPr/>
              <p:nvPr/>
            </p:nvSpPr>
            <p:spPr>
              <a:xfrm>
                <a:off x="5326653" y="3693025"/>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2" name="Oval 51">
                <a:extLst>
                  <a:ext uri="{FF2B5EF4-FFF2-40B4-BE49-F238E27FC236}">
                    <a16:creationId xmlns:a16="http://schemas.microsoft.com/office/drawing/2014/main" id="{C8AFF50D-DF46-3C47-B85C-7ADA67EC5E85}"/>
                  </a:ext>
                </a:extLst>
              </p:cNvPr>
              <p:cNvSpPr/>
              <p:nvPr/>
            </p:nvSpPr>
            <p:spPr>
              <a:xfrm>
                <a:off x="5912512" y="424279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3" name="Oval 52">
                <a:extLst>
                  <a:ext uri="{FF2B5EF4-FFF2-40B4-BE49-F238E27FC236}">
                    <a16:creationId xmlns:a16="http://schemas.microsoft.com/office/drawing/2014/main" id="{054DE50D-A9C5-CC42-BD49-F7B7E21D9A83}"/>
                  </a:ext>
                </a:extLst>
              </p:cNvPr>
              <p:cNvSpPr/>
              <p:nvPr/>
            </p:nvSpPr>
            <p:spPr>
              <a:xfrm>
                <a:off x="6288064" y="3513814"/>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4" name="Oval 53">
                <a:extLst>
                  <a:ext uri="{FF2B5EF4-FFF2-40B4-BE49-F238E27FC236}">
                    <a16:creationId xmlns:a16="http://schemas.microsoft.com/office/drawing/2014/main" id="{252C7C6E-6AA9-304E-A534-764ED7222B3E}"/>
                  </a:ext>
                </a:extLst>
              </p:cNvPr>
              <p:cNvSpPr/>
              <p:nvPr/>
            </p:nvSpPr>
            <p:spPr>
              <a:xfrm>
                <a:off x="6956860" y="2745870"/>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55" name="Straight Connector 54">
                <a:extLst>
                  <a:ext uri="{FF2B5EF4-FFF2-40B4-BE49-F238E27FC236}">
                    <a16:creationId xmlns:a16="http://schemas.microsoft.com/office/drawing/2014/main" id="{8804978D-643E-AB4D-8A75-40BB53438122}"/>
                  </a:ext>
                </a:extLst>
              </p:cNvPr>
              <p:cNvCxnSpPr>
                <a:cxnSpLocks/>
              </p:cNvCxnSpPr>
              <p:nvPr/>
            </p:nvCxnSpPr>
            <p:spPr>
              <a:xfrm rot="16200000">
                <a:off x="3523177" y="3701008"/>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F104E6C-1A86-894D-87FD-D5FEB74A9B63}"/>
                  </a:ext>
                </a:extLst>
              </p:cNvPr>
              <p:cNvSpPr txBox="1"/>
              <p:nvPr/>
            </p:nvSpPr>
            <p:spPr>
              <a:xfrm>
                <a:off x="4538845" y="2162640"/>
                <a:ext cx="488654" cy="245929"/>
              </a:xfrm>
              <a:prstGeom prst="rect">
                <a:avLst/>
              </a:prstGeom>
              <a:noFill/>
            </p:spPr>
            <p:txBody>
              <a:bodyPr wrap="square" rtlCol="0">
                <a:spAutoFit/>
              </a:bodyPr>
              <a:lstStyle/>
              <a:p>
                <a:pPr algn="ctr"/>
                <a:r>
                  <a:rPr lang="en-US" sz="1200" dirty="0"/>
                  <a:t>Max</a:t>
                </a:r>
                <a:endParaRPr lang="en-KR" sz="1200" dirty="0"/>
              </a:p>
            </p:txBody>
          </p:sp>
          <p:sp>
            <p:nvSpPr>
              <p:cNvPr id="57" name="TextBox 56">
                <a:extLst>
                  <a:ext uri="{FF2B5EF4-FFF2-40B4-BE49-F238E27FC236}">
                    <a16:creationId xmlns:a16="http://schemas.microsoft.com/office/drawing/2014/main" id="{C2D9F7C9-C790-3346-9EEA-35CA6E87F3BD}"/>
                  </a:ext>
                </a:extLst>
              </p:cNvPr>
              <p:cNvSpPr txBox="1"/>
              <p:nvPr/>
            </p:nvSpPr>
            <p:spPr>
              <a:xfrm rot="16200000">
                <a:off x="3638310" y="3536050"/>
                <a:ext cx="2088695" cy="323165"/>
              </a:xfrm>
              <a:prstGeom prst="rect">
                <a:avLst/>
              </a:prstGeom>
              <a:noFill/>
            </p:spPr>
            <p:txBody>
              <a:bodyPr wrap="square" rtlCol="0">
                <a:spAutoFit/>
              </a:bodyPr>
              <a:lstStyle/>
              <a:p>
                <a:pPr algn="ctr"/>
                <a:r>
                  <a:rPr lang="en-KR" sz="1500" b="1" dirty="0"/>
                  <a:t>Gene B</a:t>
                </a:r>
              </a:p>
            </p:txBody>
          </p:sp>
        </p:grpSp>
        <p:grpSp>
          <p:nvGrpSpPr>
            <p:cNvPr id="21" name="Group 20">
              <a:extLst>
                <a:ext uri="{FF2B5EF4-FFF2-40B4-BE49-F238E27FC236}">
                  <a16:creationId xmlns:a16="http://schemas.microsoft.com/office/drawing/2014/main" id="{700EAD5A-DC19-AE4A-98B2-9D3A2992FA73}"/>
                </a:ext>
              </a:extLst>
            </p:cNvPr>
            <p:cNvGrpSpPr/>
            <p:nvPr/>
          </p:nvGrpSpPr>
          <p:grpSpPr>
            <a:xfrm>
              <a:off x="8323866" y="1913389"/>
              <a:ext cx="3556529" cy="3542539"/>
              <a:chOff x="7826987" y="2285604"/>
              <a:chExt cx="3556529" cy="3542539"/>
            </a:xfrm>
          </p:grpSpPr>
          <p:sp>
            <p:nvSpPr>
              <p:cNvPr id="22" name="Parallelogram 21">
                <a:extLst>
                  <a:ext uri="{FF2B5EF4-FFF2-40B4-BE49-F238E27FC236}">
                    <a16:creationId xmlns:a16="http://schemas.microsoft.com/office/drawing/2014/main" id="{96F30319-8D75-1042-B9C2-B213750C071F}"/>
                  </a:ext>
                </a:extLst>
              </p:cNvPr>
              <p:cNvSpPr/>
              <p:nvPr/>
            </p:nvSpPr>
            <p:spPr>
              <a:xfrm rot="10800000">
                <a:off x="8050337" y="4706318"/>
                <a:ext cx="3333178"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Parallelogram 22">
                <a:extLst>
                  <a:ext uri="{FF2B5EF4-FFF2-40B4-BE49-F238E27FC236}">
                    <a16:creationId xmlns:a16="http://schemas.microsoft.com/office/drawing/2014/main" id="{FEB72C88-4D63-C342-A664-130718173C70}"/>
                  </a:ext>
                </a:extLst>
              </p:cNvPr>
              <p:cNvSpPr/>
              <p:nvPr/>
            </p:nvSpPr>
            <p:spPr>
              <a:xfrm rot="10800000">
                <a:off x="8050338" y="2849968"/>
                <a:ext cx="3307829"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Parallelogram 23">
                <a:extLst>
                  <a:ext uri="{FF2B5EF4-FFF2-40B4-BE49-F238E27FC236}">
                    <a16:creationId xmlns:a16="http://schemas.microsoft.com/office/drawing/2014/main" id="{A8D49B94-E487-EB48-A67F-5CAACAAA498A}"/>
                  </a:ext>
                </a:extLst>
              </p:cNvPr>
              <p:cNvSpPr/>
              <p:nvPr/>
            </p:nvSpPr>
            <p:spPr>
              <a:xfrm rot="5400000" flipH="1">
                <a:off x="7120126"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Parallelogram 27">
                <a:extLst>
                  <a:ext uri="{FF2B5EF4-FFF2-40B4-BE49-F238E27FC236}">
                    <a16:creationId xmlns:a16="http://schemas.microsoft.com/office/drawing/2014/main" id="{17C3BB37-469E-C945-8F57-AEC9F4A94C10}"/>
                  </a:ext>
                </a:extLst>
              </p:cNvPr>
              <p:cNvSpPr/>
              <p:nvPr/>
            </p:nvSpPr>
            <p:spPr>
              <a:xfrm rot="5400000" flipH="1">
                <a:off x="9547948"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34" name="Group 33">
                <a:extLst>
                  <a:ext uri="{FF2B5EF4-FFF2-40B4-BE49-F238E27FC236}">
                    <a16:creationId xmlns:a16="http://schemas.microsoft.com/office/drawing/2014/main" id="{5A707686-B795-0A47-9409-7BEDB74B5433}"/>
                  </a:ext>
                </a:extLst>
              </p:cNvPr>
              <p:cNvGrpSpPr/>
              <p:nvPr/>
            </p:nvGrpSpPr>
            <p:grpSpPr>
              <a:xfrm>
                <a:off x="7826987" y="2285604"/>
                <a:ext cx="3531182" cy="3542539"/>
                <a:chOff x="8484535" y="2323238"/>
                <a:chExt cx="2722583" cy="2731339"/>
              </a:xfrm>
            </p:grpSpPr>
            <p:cxnSp>
              <p:nvCxnSpPr>
                <p:cNvPr id="43" name="Straight Connector 42">
                  <a:extLst>
                    <a:ext uri="{FF2B5EF4-FFF2-40B4-BE49-F238E27FC236}">
                      <a16:creationId xmlns:a16="http://schemas.microsoft.com/office/drawing/2014/main" id="{4663C161-2D57-894D-BC23-DAE66AAC597E}"/>
                    </a:ext>
                  </a:extLst>
                </p:cNvPr>
                <p:cNvCxnSpPr>
                  <a:cxnSpLocks/>
                </p:cNvCxnSpPr>
                <p:nvPr/>
              </p:nvCxnSpPr>
              <p:spPr>
                <a:xfrm flipV="1">
                  <a:off x="9348542" y="2323238"/>
                  <a:ext cx="0" cy="186933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A792EEF-8791-7C48-91D4-F579704FBC8E}"/>
                    </a:ext>
                  </a:extLst>
                </p:cNvPr>
                <p:cNvCxnSpPr>
                  <a:cxnSpLocks/>
                </p:cNvCxnSpPr>
                <p:nvPr/>
              </p:nvCxnSpPr>
              <p:spPr>
                <a:xfrm rot="16200000" flipV="1">
                  <a:off x="10272451" y="3247278"/>
                  <a:ext cx="0" cy="186933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7F8271-4D90-2C49-9AED-4A3C89C42B72}"/>
                    </a:ext>
                  </a:extLst>
                </p:cNvPr>
                <p:cNvCxnSpPr>
                  <a:cxnSpLocks/>
                </p:cNvCxnSpPr>
                <p:nvPr/>
              </p:nvCxnSpPr>
              <p:spPr>
                <a:xfrm flipV="1">
                  <a:off x="8484535" y="4192574"/>
                  <a:ext cx="862004" cy="862003"/>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F6525D07-2FCF-2C43-82AC-52C6198A2B9D}"/>
                  </a:ext>
                </a:extLst>
              </p:cNvPr>
              <p:cNvSpPr txBox="1"/>
              <p:nvPr/>
            </p:nvSpPr>
            <p:spPr>
              <a:xfrm rot="18900000">
                <a:off x="7869425" y="4906593"/>
                <a:ext cx="932994" cy="323165"/>
              </a:xfrm>
              <a:prstGeom prst="rect">
                <a:avLst/>
              </a:prstGeom>
              <a:noFill/>
            </p:spPr>
            <p:txBody>
              <a:bodyPr wrap="square" rtlCol="0">
                <a:spAutoFit/>
              </a:bodyPr>
              <a:lstStyle/>
              <a:p>
                <a:pPr algn="ctr"/>
                <a:r>
                  <a:rPr lang="en-KR" sz="1500" b="1" dirty="0"/>
                  <a:t>Gene A</a:t>
                </a:r>
              </a:p>
            </p:txBody>
          </p:sp>
          <p:sp>
            <p:nvSpPr>
              <p:cNvPr id="36" name="TextBox 35">
                <a:extLst>
                  <a:ext uri="{FF2B5EF4-FFF2-40B4-BE49-F238E27FC236}">
                    <a16:creationId xmlns:a16="http://schemas.microsoft.com/office/drawing/2014/main" id="{11EB4615-2562-FA43-A88C-2707E669FBD7}"/>
                  </a:ext>
                </a:extLst>
              </p:cNvPr>
              <p:cNvSpPr txBox="1"/>
              <p:nvPr/>
            </p:nvSpPr>
            <p:spPr>
              <a:xfrm>
                <a:off x="9107477" y="4685942"/>
                <a:ext cx="2088694" cy="323165"/>
              </a:xfrm>
              <a:prstGeom prst="rect">
                <a:avLst/>
              </a:prstGeom>
              <a:noFill/>
            </p:spPr>
            <p:txBody>
              <a:bodyPr wrap="square" rtlCol="0">
                <a:spAutoFit/>
              </a:bodyPr>
              <a:lstStyle/>
              <a:p>
                <a:pPr algn="ctr"/>
                <a:r>
                  <a:rPr lang="en-KR" sz="1500" b="1" dirty="0"/>
                  <a:t>Gene B</a:t>
                </a:r>
              </a:p>
            </p:txBody>
          </p:sp>
          <p:sp>
            <p:nvSpPr>
              <p:cNvPr id="37" name="TextBox 36">
                <a:extLst>
                  <a:ext uri="{FF2B5EF4-FFF2-40B4-BE49-F238E27FC236}">
                    <a16:creationId xmlns:a16="http://schemas.microsoft.com/office/drawing/2014/main" id="{E162BC21-6596-AC45-B1D8-FC4AE19CCB55}"/>
                  </a:ext>
                </a:extLst>
              </p:cNvPr>
              <p:cNvSpPr txBox="1"/>
              <p:nvPr/>
            </p:nvSpPr>
            <p:spPr>
              <a:xfrm rot="16200000">
                <a:off x="7747714" y="3332033"/>
                <a:ext cx="2088695" cy="323165"/>
              </a:xfrm>
              <a:prstGeom prst="rect">
                <a:avLst/>
              </a:prstGeom>
              <a:noFill/>
            </p:spPr>
            <p:txBody>
              <a:bodyPr wrap="square" rtlCol="0">
                <a:spAutoFit/>
              </a:bodyPr>
              <a:lstStyle/>
              <a:p>
                <a:pPr algn="ctr"/>
                <a:r>
                  <a:rPr lang="en-KR" sz="1500" b="1" dirty="0"/>
                  <a:t>Gene C</a:t>
                </a:r>
              </a:p>
            </p:txBody>
          </p:sp>
          <p:sp>
            <p:nvSpPr>
              <p:cNvPr id="38" name="Oval 37">
                <a:extLst>
                  <a:ext uri="{FF2B5EF4-FFF2-40B4-BE49-F238E27FC236}">
                    <a16:creationId xmlns:a16="http://schemas.microsoft.com/office/drawing/2014/main" id="{C8740D47-AD66-554E-86FE-1C96AB63B97F}"/>
                  </a:ext>
                </a:extLst>
              </p:cNvPr>
              <p:cNvSpPr/>
              <p:nvPr/>
            </p:nvSpPr>
            <p:spPr>
              <a:xfrm>
                <a:off x="10958062" y="3204285"/>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Oval 38">
                <a:extLst>
                  <a:ext uri="{FF2B5EF4-FFF2-40B4-BE49-F238E27FC236}">
                    <a16:creationId xmlns:a16="http://schemas.microsoft.com/office/drawing/2014/main" id="{CDC09FA7-7D14-F04E-9C38-CBAC30A66821}"/>
                  </a:ext>
                </a:extLst>
              </p:cNvPr>
              <p:cNvSpPr/>
              <p:nvPr/>
            </p:nvSpPr>
            <p:spPr>
              <a:xfrm>
                <a:off x="9531254" y="3932654"/>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0" name="Oval 39">
                <a:extLst>
                  <a:ext uri="{FF2B5EF4-FFF2-40B4-BE49-F238E27FC236}">
                    <a16:creationId xmlns:a16="http://schemas.microsoft.com/office/drawing/2014/main" id="{B5EE0061-7C28-2749-8BBB-A70358F595F4}"/>
                  </a:ext>
                </a:extLst>
              </p:cNvPr>
              <p:cNvSpPr/>
              <p:nvPr/>
            </p:nvSpPr>
            <p:spPr>
              <a:xfrm>
                <a:off x="8907379" y="414391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Oval 40">
                <a:extLst>
                  <a:ext uri="{FF2B5EF4-FFF2-40B4-BE49-F238E27FC236}">
                    <a16:creationId xmlns:a16="http://schemas.microsoft.com/office/drawing/2014/main" id="{581A644E-48AB-D347-A59B-A10DE394DADE}"/>
                  </a:ext>
                </a:extLst>
              </p:cNvPr>
              <p:cNvSpPr/>
              <p:nvPr/>
            </p:nvSpPr>
            <p:spPr>
              <a:xfrm>
                <a:off x="9876088" y="3256767"/>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Oval 41">
                <a:extLst>
                  <a:ext uri="{FF2B5EF4-FFF2-40B4-BE49-F238E27FC236}">
                    <a16:creationId xmlns:a16="http://schemas.microsoft.com/office/drawing/2014/main" id="{32BAAD28-0FD7-D44F-9BBC-1A936CA7441E}"/>
                  </a:ext>
                </a:extLst>
              </p:cNvPr>
              <p:cNvSpPr/>
              <p:nvPr/>
            </p:nvSpPr>
            <p:spPr>
              <a:xfrm>
                <a:off x="10149604" y="4411791"/>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sp>
        <p:nvSpPr>
          <p:cNvPr id="76" name="TextBox 75">
            <a:extLst>
              <a:ext uri="{FF2B5EF4-FFF2-40B4-BE49-F238E27FC236}">
                <a16:creationId xmlns:a16="http://schemas.microsoft.com/office/drawing/2014/main" id="{32258FFD-A232-0743-8974-DB31928358F8}"/>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77" name="TextBox 76">
            <a:extLst>
              <a:ext uri="{FF2B5EF4-FFF2-40B4-BE49-F238E27FC236}">
                <a16:creationId xmlns:a16="http://schemas.microsoft.com/office/drawing/2014/main" id="{78408E36-2DCA-E54E-B6FE-8359A7CD4261}"/>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78" name="TextBox 77">
            <a:extLst>
              <a:ext uri="{FF2B5EF4-FFF2-40B4-BE49-F238E27FC236}">
                <a16:creationId xmlns:a16="http://schemas.microsoft.com/office/drawing/2014/main" id="{DAEFA97C-03CE-B540-AF92-ADF9653B5D29}"/>
              </a:ext>
            </a:extLst>
          </p:cNvPr>
          <p:cNvSpPr txBox="1"/>
          <p:nvPr/>
        </p:nvSpPr>
        <p:spPr>
          <a:xfrm>
            <a:off x="4445167" y="0"/>
            <a:ext cx="3550972" cy="292388"/>
          </a:xfrm>
          <a:prstGeom prst="rect">
            <a:avLst/>
          </a:prstGeom>
          <a:noFill/>
        </p:spPr>
        <p:txBody>
          <a:bodyPr wrap="none" rtlCol="0">
            <a:spAutoFit/>
          </a:bodyPr>
          <a:lstStyle/>
          <a:p>
            <a:r>
              <a:rPr lang="en-US" sz="1300" b="1" dirty="0"/>
              <a:t>3. </a:t>
            </a:r>
            <a:r>
              <a:rPr lang="en-KR" sz="1300" b="1"/>
              <a:t>Feature selection</a:t>
            </a:r>
            <a:r>
              <a:rPr lang="en-US" sz="1300" b="1" dirty="0"/>
              <a:t> / Dimension reduction</a:t>
            </a:r>
            <a:endParaRPr lang="en-KR" sz="1300" b="1" dirty="0"/>
          </a:p>
        </p:txBody>
      </p:sp>
      <p:sp>
        <p:nvSpPr>
          <p:cNvPr id="79" name="TextBox 78">
            <a:extLst>
              <a:ext uri="{FF2B5EF4-FFF2-40B4-BE49-F238E27FC236}">
                <a16:creationId xmlns:a16="http://schemas.microsoft.com/office/drawing/2014/main" id="{6B47BFEB-62D8-1E43-A9D2-4814DAB294F3}"/>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80" name="TextBox 79">
            <a:extLst>
              <a:ext uri="{FF2B5EF4-FFF2-40B4-BE49-F238E27FC236}">
                <a16:creationId xmlns:a16="http://schemas.microsoft.com/office/drawing/2014/main" id="{4ECDE8F5-E29F-F241-B737-925DF743878B}"/>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81" name="Straight Connector 17">
            <a:extLst>
              <a:ext uri="{FF2B5EF4-FFF2-40B4-BE49-F238E27FC236}">
                <a16:creationId xmlns:a16="http://schemas.microsoft.com/office/drawing/2014/main" id="{CCFEA971-B16B-824F-8119-91A59F2890BC}"/>
              </a:ext>
            </a:extLst>
          </p:cNvPr>
          <p:cNvCxnSpPr>
            <a:stCxn id="76" idx="3"/>
            <a:endCxn id="77"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19">
            <a:extLst>
              <a:ext uri="{FF2B5EF4-FFF2-40B4-BE49-F238E27FC236}">
                <a16:creationId xmlns:a16="http://schemas.microsoft.com/office/drawing/2014/main" id="{CDADD99B-848A-9645-963B-0A2525AFA479}"/>
              </a:ext>
            </a:extLst>
          </p:cNvPr>
          <p:cNvCxnSpPr>
            <a:cxnSpLocks/>
            <a:stCxn id="78" idx="3"/>
            <a:endCxn id="79" idx="1"/>
          </p:cNvCxnSpPr>
          <p:nvPr/>
        </p:nvCxnSpPr>
        <p:spPr>
          <a:xfrm>
            <a:off x="7996139" y="146194"/>
            <a:ext cx="6358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20">
            <a:extLst>
              <a:ext uri="{FF2B5EF4-FFF2-40B4-BE49-F238E27FC236}">
                <a16:creationId xmlns:a16="http://schemas.microsoft.com/office/drawing/2014/main" id="{8B6DB0C8-7A80-2844-9F96-8F4E6AEBD6AF}"/>
              </a:ext>
            </a:extLst>
          </p:cNvPr>
          <p:cNvCxnSpPr>
            <a:cxnSpLocks/>
            <a:stCxn id="79" idx="3"/>
            <a:endCxn id="80"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22">
            <a:extLst>
              <a:ext uri="{FF2B5EF4-FFF2-40B4-BE49-F238E27FC236}">
                <a16:creationId xmlns:a16="http://schemas.microsoft.com/office/drawing/2014/main" id="{3E74BE33-6BD8-F049-B37B-38BEA995C757}"/>
              </a:ext>
            </a:extLst>
          </p:cNvPr>
          <p:cNvCxnSpPr>
            <a:cxnSpLocks/>
            <a:stCxn id="77" idx="3"/>
            <a:endCxn id="78"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932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3. Feature selection and Dimension reduction</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32</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97706"/>
            <a:ext cx="11106418" cy="857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melanoma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spatialPreprocess</a:t>
            </a:r>
            <a:r>
              <a:rPr lang="en-US" dirty="0">
                <a:solidFill>
                  <a:schemeClr val="tx1"/>
                </a:solidFill>
                <a:latin typeface="Courier New" panose="02070309020205020404" pitchFamily="49" charset="0"/>
                <a:cs typeface="Courier New" panose="02070309020205020404" pitchFamily="49" charset="0"/>
              </a:rPr>
              <a:t>(melanoma, platform="ST", </a:t>
            </a:r>
            <a:r>
              <a:rPr lang="en-US" dirty="0" err="1">
                <a:solidFill>
                  <a:schemeClr val="tx1"/>
                </a:solidFill>
                <a:latin typeface="Courier New" panose="02070309020205020404" pitchFamily="49" charset="0"/>
                <a:cs typeface="Courier New" panose="02070309020205020404" pitchFamily="49" charset="0"/>
              </a:rPr>
              <a:t>n.PCs</a:t>
            </a:r>
            <a:r>
              <a:rPr lang="en-US" dirty="0">
                <a:solidFill>
                  <a:schemeClr val="tx1"/>
                </a:solidFill>
                <a:latin typeface="Courier New" panose="02070309020205020404" pitchFamily="49" charset="0"/>
                <a:cs typeface="Courier New" panose="02070309020205020404" pitchFamily="49" charset="0"/>
              </a:rPr>
              <a:t>=50, </a:t>
            </a:r>
            <a:r>
              <a:rPr lang="en-US" dirty="0" err="1">
                <a:solidFill>
                  <a:schemeClr val="tx1"/>
                </a:solidFill>
                <a:latin typeface="Courier New" panose="02070309020205020404" pitchFamily="49" charset="0"/>
                <a:cs typeface="Courier New" panose="02070309020205020404" pitchFamily="49" charset="0"/>
              </a:rPr>
              <a:t>n.HVGs</a:t>
            </a:r>
            <a:r>
              <a:rPr lang="en-US" dirty="0">
                <a:solidFill>
                  <a:schemeClr val="tx1"/>
                </a:solidFill>
                <a:latin typeface="Courier New" panose="02070309020205020404" pitchFamily="49" charset="0"/>
                <a:cs typeface="Courier New" panose="02070309020205020404" pitchFamily="49" charset="0"/>
              </a:rPr>
              <a:t>=2000, </a:t>
            </a:r>
            <a:r>
              <a:rPr lang="en-US" dirty="0" err="1">
                <a:solidFill>
                  <a:schemeClr val="tx1"/>
                </a:solidFill>
                <a:latin typeface="Courier New" panose="02070309020205020404" pitchFamily="49" charset="0"/>
                <a:cs typeface="Courier New" panose="02070309020205020404" pitchFamily="49" charset="0"/>
              </a:rPr>
              <a:t>log.normalize</a:t>
            </a:r>
            <a:r>
              <a:rPr lang="en-US" dirty="0">
                <a:solidFill>
                  <a:schemeClr val="tx1"/>
                </a:solidFill>
                <a:latin typeface="Courier New" panose="02070309020205020404" pitchFamily="49" charset="0"/>
                <a:cs typeface="Courier New" panose="02070309020205020404" pitchFamily="49" charset="0"/>
              </a:rPr>
              <a:t>=TRUE)</a:t>
            </a:r>
          </a:p>
        </p:txBody>
      </p:sp>
      <p:sp>
        <p:nvSpPr>
          <p:cNvPr id="17" name="Rectangle 16">
            <a:extLst>
              <a:ext uri="{FF2B5EF4-FFF2-40B4-BE49-F238E27FC236}">
                <a16:creationId xmlns:a16="http://schemas.microsoft.com/office/drawing/2014/main" id="{9114B2C2-3B81-4E48-943B-8025B61A8ADB}"/>
              </a:ext>
            </a:extLst>
          </p:cNvPr>
          <p:cNvSpPr/>
          <p:nvPr/>
        </p:nvSpPr>
        <p:spPr>
          <a:xfrm>
            <a:off x="410817" y="1400400"/>
            <a:ext cx="9414757" cy="461665"/>
          </a:xfrm>
          <a:prstGeom prst="rect">
            <a:avLst/>
          </a:prstGeom>
        </p:spPr>
        <p:txBody>
          <a:bodyPr wrap="none">
            <a:spAutoFit/>
          </a:bodyPr>
          <a:lstStyle/>
          <a:p>
            <a:r>
              <a:rPr lang="en-US" altLang="ko-KR" sz="2400" b="1" dirty="0"/>
              <a:t>Preprocessing, Feature selection, Dimension reduction at once</a:t>
            </a:r>
            <a:endParaRPr lang="en-US" sz="2400" b="1" dirty="0"/>
          </a:p>
        </p:txBody>
      </p:sp>
      <p:sp>
        <p:nvSpPr>
          <p:cNvPr id="19" name="TextBox 18">
            <a:extLst>
              <a:ext uri="{FF2B5EF4-FFF2-40B4-BE49-F238E27FC236}">
                <a16:creationId xmlns:a16="http://schemas.microsoft.com/office/drawing/2014/main" id="{5B244A4E-B82B-714F-8EAB-FBB12C14BDCA}"/>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BE2DAF59-6009-3642-AE15-2F358A032FD4}"/>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2FD9DEB6-C648-F847-A862-F2F82AF1E26F}"/>
              </a:ext>
            </a:extLst>
          </p:cNvPr>
          <p:cNvSpPr txBox="1"/>
          <p:nvPr/>
        </p:nvSpPr>
        <p:spPr>
          <a:xfrm>
            <a:off x="4445167" y="0"/>
            <a:ext cx="3550972" cy="292388"/>
          </a:xfrm>
          <a:prstGeom prst="rect">
            <a:avLst/>
          </a:prstGeom>
          <a:noFill/>
        </p:spPr>
        <p:txBody>
          <a:bodyPr wrap="none" rtlCol="0">
            <a:spAutoFit/>
          </a:bodyPr>
          <a:lstStyle/>
          <a:p>
            <a:r>
              <a:rPr lang="en-US" sz="1300" b="1" dirty="0"/>
              <a:t>3. </a:t>
            </a:r>
            <a:r>
              <a:rPr lang="en-KR" sz="1300" b="1"/>
              <a:t>Feature selection</a:t>
            </a:r>
            <a:r>
              <a:rPr lang="en-US" sz="1300" b="1" dirty="0"/>
              <a:t> / Dimension reduction</a:t>
            </a:r>
            <a:endParaRPr lang="en-KR" sz="1300" b="1" dirty="0"/>
          </a:p>
        </p:txBody>
      </p:sp>
      <p:sp>
        <p:nvSpPr>
          <p:cNvPr id="22" name="TextBox 21">
            <a:extLst>
              <a:ext uri="{FF2B5EF4-FFF2-40B4-BE49-F238E27FC236}">
                <a16:creationId xmlns:a16="http://schemas.microsoft.com/office/drawing/2014/main" id="{E5C8E340-A964-0B42-9622-53E5FB836092}"/>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3" name="TextBox 22">
            <a:extLst>
              <a:ext uri="{FF2B5EF4-FFF2-40B4-BE49-F238E27FC236}">
                <a16:creationId xmlns:a16="http://schemas.microsoft.com/office/drawing/2014/main" id="{B5FA6B5F-40FB-5B47-B7CF-E2A3FB88B440}"/>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151AA47F-6526-494C-8D17-3926DA98D632}"/>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4AC7820B-6C6F-BE43-937D-40F773326E43}"/>
              </a:ext>
            </a:extLst>
          </p:cNvPr>
          <p:cNvCxnSpPr>
            <a:cxnSpLocks/>
            <a:stCxn id="21" idx="3"/>
            <a:endCxn id="22" idx="1"/>
          </p:cNvCxnSpPr>
          <p:nvPr/>
        </p:nvCxnSpPr>
        <p:spPr>
          <a:xfrm>
            <a:off x="7996139" y="146194"/>
            <a:ext cx="6358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F3410BA1-1558-164B-A444-11B493330889}"/>
              </a:ext>
            </a:extLst>
          </p:cNvPr>
          <p:cNvCxnSpPr>
            <a:cxnSpLocks/>
            <a:stCxn id="22" idx="3"/>
            <a:endCxn id="23"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0EA9CB22-B773-2D41-9588-434F1FFD785E}"/>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7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33</a:t>
            </a:fld>
            <a:endParaRPr lang="en-KR" dirty="0"/>
          </a:p>
        </p:txBody>
      </p:sp>
      <p:sp>
        <p:nvSpPr>
          <p:cNvPr id="8" name="직사각형 5">
            <a:extLst>
              <a:ext uri="{FF2B5EF4-FFF2-40B4-BE49-F238E27FC236}">
                <a16:creationId xmlns:a16="http://schemas.microsoft.com/office/drawing/2014/main" id="{1B8C1EAA-B006-CA19-BE77-C34E94BE0364}"/>
              </a:ext>
            </a:extLst>
          </p:cNvPr>
          <p:cNvSpPr/>
          <p:nvPr/>
        </p:nvSpPr>
        <p:spPr>
          <a:xfrm>
            <a:off x="410817" y="1862065"/>
            <a:ext cx="5306492" cy="29283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percent.var = attr(reducedDim(melanoma), "percentVar")</a:t>
            </a:r>
          </a:p>
          <a:p>
            <a:endParaRPr lang="en-US" altLang="ko-KR" sz="1000">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plot(percent.var[1:20], log="y", xlab="PC", ylab="Variance explained (%)", main = 'Elbow Plot’)</a:t>
            </a:r>
          </a:p>
          <a:p>
            <a:endParaRPr lang="en-US" altLang="ko-KR">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d = 7</a:t>
            </a:r>
          </a:p>
        </p:txBody>
      </p:sp>
      <p:pic>
        <p:nvPicPr>
          <p:cNvPr id="12" name="그림 11">
            <a:extLst>
              <a:ext uri="{FF2B5EF4-FFF2-40B4-BE49-F238E27FC236}">
                <a16:creationId xmlns:a16="http://schemas.microsoft.com/office/drawing/2014/main" id="{E00B4540-0FD7-0BD6-6044-8FAF7856B857}"/>
              </a:ext>
            </a:extLst>
          </p:cNvPr>
          <p:cNvPicPr>
            <a:picLocks noChangeAspect="1"/>
          </p:cNvPicPr>
          <p:nvPr/>
        </p:nvPicPr>
        <p:blipFill>
          <a:blip r:embed="rId2"/>
          <a:stretch>
            <a:fillRect/>
          </a:stretch>
        </p:blipFill>
        <p:spPr>
          <a:xfrm>
            <a:off x="6038626" y="1331553"/>
            <a:ext cx="5660335" cy="4990551"/>
          </a:xfrm>
          <a:prstGeom prst="rect">
            <a:avLst/>
          </a:prstGeom>
        </p:spPr>
      </p:pic>
      <p:sp>
        <p:nvSpPr>
          <p:cNvPr id="7" name="Rectangle 8">
            <a:extLst>
              <a:ext uri="{FF2B5EF4-FFF2-40B4-BE49-F238E27FC236}">
                <a16:creationId xmlns:a16="http://schemas.microsoft.com/office/drawing/2014/main" id="{0D4F0271-CB29-F6DF-F035-A6EE729F9257}"/>
              </a:ext>
            </a:extLst>
          </p:cNvPr>
          <p:cNvSpPr/>
          <p:nvPr/>
        </p:nvSpPr>
        <p:spPr>
          <a:xfrm>
            <a:off x="410817" y="1400400"/>
            <a:ext cx="4355680" cy="461665"/>
          </a:xfrm>
          <a:prstGeom prst="rect">
            <a:avLst/>
          </a:prstGeom>
        </p:spPr>
        <p:txBody>
          <a:bodyPr wrap="none">
            <a:spAutoFit/>
          </a:bodyPr>
          <a:lstStyle/>
          <a:p>
            <a:r>
              <a:rPr lang="en-US" sz="2400" b="1"/>
              <a:t>Select number of PCs to use</a:t>
            </a:r>
            <a:endParaRPr lang="en-US" sz="2400" b="1" dirty="0"/>
          </a:p>
        </p:txBody>
      </p:sp>
      <p:sp>
        <p:nvSpPr>
          <p:cNvPr id="3" name="TextBox 2">
            <a:extLst>
              <a:ext uri="{FF2B5EF4-FFF2-40B4-BE49-F238E27FC236}">
                <a16:creationId xmlns:a16="http://schemas.microsoft.com/office/drawing/2014/main" id="{D0A6C205-C34E-B448-AD33-5F033E52B1B6}"/>
              </a:ext>
            </a:extLst>
          </p:cNvPr>
          <p:cNvSpPr txBox="1"/>
          <p:nvPr/>
        </p:nvSpPr>
        <p:spPr>
          <a:xfrm>
            <a:off x="394516" y="4818964"/>
            <a:ext cx="2810385" cy="353943"/>
          </a:xfrm>
          <a:prstGeom prst="rect">
            <a:avLst/>
          </a:prstGeom>
          <a:noFill/>
        </p:spPr>
        <p:txBody>
          <a:bodyPr wrap="none" rtlCol="0">
            <a:spAutoFit/>
          </a:bodyPr>
          <a:lstStyle/>
          <a:p>
            <a:r>
              <a:rPr lang="en-US" sz="1700" dirty="0"/>
              <a:t>Select N around the elbow </a:t>
            </a:r>
          </a:p>
        </p:txBody>
      </p:sp>
      <p:sp>
        <p:nvSpPr>
          <p:cNvPr id="19" name="TextBox 18">
            <a:extLst>
              <a:ext uri="{FF2B5EF4-FFF2-40B4-BE49-F238E27FC236}">
                <a16:creationId xmlns:a16="http://schemas.microsoft.com/office/drawing/2014/main" id="{50056BE5-A531-C54F-9801-661DE41C8692}"/>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5EA83924-0975-2446-8529-BB1B924485D8}"/>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69E199A4-2F2A-C143-ABBE-5CBCFACF7537}"/>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2" name="TextBox 21">
            <a:extLst>
              <a:ext uri="{FF2B5EF4-FFF2-40B4-BE49-F238E27FC236}">
                <a16:creationId xmlns:a16="http://schemas.microsoft.com/office/drawing/2014/main" id="{C27B7C5E-1EDE-AB4D-8669-86DFFE31AD60}"/>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23" name="TextBox 22">
            <a:extLst>
              <a:ext uri="{FF2B5EF4-FFF2-40B4-BE49-F238E27FC236}">
                <a16:creationId xmlns:a16="http://schemas.microsoft.com/office/drawing/2014/main" id="{C84DD23B-5C11-F548-94C7-F3C1B6DDB55E}"/>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ED56BB32-2BDB-F740-AA32-B3134CFAFDCC}"/>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157446DC-5C31-3848-A81A-0EBC00C827E1}"/>
              </a:ext>
            </a:extLst>
          </p:cNvPr>
          <p:cNvCxnSpPr>
            <a:cxnSpLocks/>
            <a:stCxn id="21" idx="3"/>
            <a:endCxn id="22"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20DD30E6-2DE0-944B-9DEA-266E5A617357}"/>
              </a:ext>
            </a:extLst>
          </p:cNvPr>
          <p:cNvCxnSpPr>
            <a:cxnSpLocks/>
            <a:stCxn id="22" idx="3"/>
            <a:endCxn id="23"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0BCAA83C-0DA8-524D-9F0D-49156EFFFA72}"/>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29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34</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dirty="0" err="1"/>
              <a:t>BayesSpace</a:t>
            </a:r>
            <a:r>
              <a:rPr lang="en-US" dirty="0"/>
              <a:t> algorithm </a:t>
            </a:r>
            <a:endParaRPr lang="en-KR" dirty="0"/>
          </a:p>
        </p:txBody>
      </p:sp>
      <p:sp>
        <p:nvSpPr>
          <p:cNvPr id="37" name="TextBox 36">
            <a:extLst>
              <a:ext uri="{FF2B5EF4-FFF2-40B4-BE49-F238E27FC236}">
                <a16:creationId xmlns:a16="http://schemas.microsoft.com/office/drawing/2014/main" id="{3255849F-D18B-0C4D-92C6-2E240E854D6B}"/>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8" name="TextBox 37">
            <a:extLst>
              <a:ext uri="{FF2B5EF4-FFF2-40B4-BE49-F238E27FC236}">
                <a16:creationId xmlns:a16="http://schemas.microsoft.com/office/drawing/2014/main" id="{DCAED5D6-F429-C742-8DFE-A0FD7ED7D9A4}"/>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9" name="TextBox 38">
            <a:extLst>
              <a:ext uri="{FF2B5EF4-FFF2-40B4-BE49-F238E27FC236}">
                <a16:creationId xmlns:a16="http://schemas.microsoft.com/office/drawing/2014/main" id="{3E417BD2-77FB-EA45-9F9C-1807A87463D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40" name="TextBox 39">
            <a:extLst>
              <a:ext uri="{FF2B5EF4-FFF2-40B4-BE49-F238E27FC236}">
                <a16:creationId xmlns:a16="http://schemas.microsoft.com/office/drawing/2014/main" id="{1BADC437-824B-1A48-8777-606DA345C3F9}"/>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1" name="TextBox 40">
            <a:extLst>
              <a:ext uri="{FF2B5EF4-FFF2-40B4-BE49-F238E27FC236}">
                <a16:creationId xmlns:a16="http://schemas.microsoft.com/office/drawing/2014/main" id="{24798FA3-4B99-0443-A8D0-C689C75A0BAE}"/>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2" name="Straight Connector 17">
            <a:extLst>
              <a:ext uri="{FF2B5EF4-FFF2-40B4-BE49-F238E27FC236}">
                <a16:creationId xmlns:a16="http://schemas.microsoft.com/office/drawing/2014/main" id="{01EA1308-BEC5-5A47-BBDB-D46BD4E609DD}"/>
              </a:ext>
            </a:extLst>
          </p:cNvPr>
          <p:cNvCxnSpPr>
            <a:stCxn id="37" idx="3"/>
            <a:endCxn id="38"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19">
            <a:extLst>
              <a:ext uri="{FF2B5EF4-FFF2-40B4-BE49-F238E27FC236}">
                <a16:creationId xmlns:a16="http://schemas.microsoft.com/office/drawing/2014/main" id="{866CAC6A-ADEA-304A-B076-BA17523C32E5}"/>
              </a:ext>
            </a:extLst>
          </p:cNvPr>
          <p:cNvCxnSpPr>
            <a:cxnSpLocks/>
            <a:stCxn id="39" idx="3"/>
            <a:endCxn id="40"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20">
            <a:extLst>
              <a:ext uri="{FF2B5EF4-FFF2-40B4-BE49-F238E27FC236}">
                <a16:creationId xmlns:a16="http://schemas.microsoft.com/office/drawing/2014/main" id="{D7F5E216-2517-B544-B8F5-6BA1A9E14375}"/>
              </a:ext>
            </a:extLst>
          </p:cNvPr>
          <p:cNvCxnSpPr>
            <a:cxnSpLocks/>
            <a:stCxn id="40" idx="3"/>
            <a:endCxn id="41"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22">
            <a:extLst>
              <a:ext uri="{FF2B5EF4-FFF2-40B4-BE49-F238E27FC236}">
                <a16:creationId xmlns:a16="http://schemas.microsoft.com/office/drawing/2014/main" id="{E54BE65B-ABAF-8C41-A2B1-1BFA9D423AA6}"/>
              </a:ext>
            </a:extLst>
          </p:cNvPr>
          <p:cNvCxnSpPr>
            <a:cxnSpLocks/>
            <a:stCxn id="38" idx="3"/>
            <a:endCxn id="39"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CA060760-DA15-0444-9D01-AC1700CC3221}"/>
              </a:ext>
            </a:extLst>
          </p:cNvPr>
          <p:cNvGraphicFramePr>
            <a:graphicFrameLocks noGrp="1"/>
          </p:cNvGraphicFramePr>
          <p:nvPr/>
        </p:nvGraphicFramePr>
        <p:xfrm>
          <a:off x="968021" y="1737510"/>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sp>
        <p:nvSpPr>
          <p:cNvPr id="7" name="TextBox 6">
            <a:extLst>
              <a:ext uri="{FF2B5EF4-FFF2-40B4-BE49-F238E27FC236}">
                <a16:creationId xmlns:a16="http://schemas.microsoft.com/office/drawing/2014/main" id="{55ED6F35-957B-4D48-A5C8-9125EC9F87D6}"/>
              </a:ext>
            </a:extLst>
          </p:cNvPr>
          <p:cNvSpPr txBox="1"/>
          <p:nvPr/>
        </p:nvSpPr>
        <p:spPr>
          <a:xfrm>
            <a:off x="636840" y="1210908"/>
            <a:ext cx="10104048" cy="369332"/>
          </a:xfrm>
          <a:prstGeom prst="rect">
            <a:avLst/>
          </a:prstGeom>
          <a:noFill/>
        </p:spPr>
        <p:txBody>
          <a:bodyPr wrap="none" rtlCol="0">
            <a:spAutoFit/>
          </a:bodyPr>
          <a:lstStyle/>
          <a:p>
            <a:r>
              <a:rPr lang="en-US" dirty="0"/>
              <a:t>1. Initial labeling with non-spatial clustering method ex) </a:t>
            </a:r>
            <a:r>
              <a:rPr lang="en-US" dirty="0" err="1"/>
              <a:t>mclust</a:t>
            </a:r>
            <a:r>
              <a:rPr lang="en-US" dirty="0"/>
              <a:t> </a:t>
            </a:r>
            <a:r>
              <a:rPr lang="en-US" sz="1500" dirty="0"/>
              <a:t>(Follows Mixture of Gaussian distribution)</a:t>
            </a:r>
          </a:p>
        </p:txBody>
      </p:sp>
      <p:sp>
        <p:nvSpPr>
          <p:cNvPr id="21" name="TextBox 20">
            <a:extLst>
              <a:ext uri="{FF2B5EF4-FFF2-40B4-BE49-F238E27FC236}">
                <a16:creationId xmlns:a16="http://schemas.microsoft.com/office/drawing/2014/main" id="{38D456C4-0117-9C4D-B794-623C21AFE072}"/>
              </a:ext>
            </a:extLst>
          </p:cNvPr>
          <p:cNvSpPr txBox="1"/>
          <p:nvPr/>
        </p:nvSpPr>
        <p:spPr>
          <a:xfrm>
            <a:off x="636840" y="3073260"/>
            <a:ext cx="3711272" cy="369332"/>
          </a:xfrm>
          <a:prstGeom prst="rect">
            <a:avLst/>
          </a:prstGeom>
          <a:noFill/>
        </p:spPr>
        <p:txBody>
          <a:bodyPr wrap="none" rtlCol="0">
            <a:spAutoFit/>
          </a:bodyPr>
          <a:lstStyle/>
          <a:p>
            <a:r>
              <a:rPr lang="en-US" dirty="0"/>
              <a:t>2. Calculate the P(</a:t>
            </a:r>
            <a:r>
              <a:rPr lang="en-US" dirty="0">
                <a:solidFill>
                  <a:srgbClr val="FF0000"/>
                </a:solidFill>
              </a:rPr>
              <a:t>red</a:t>
            </a:r>
            <a:r>
              <a:rPr lang="en-US" dirty="0"/>
              <a:t>) for </a:t>
            </a:r>
            <a:r>
              <a:rPr lang="en-US" b="1" dirty="0"/>
              <a:t>★</a:t>
            </a:r>
            <a:r>
              <a:rPr lang="ko-KR" altLang="en-US" b="1" dirty="0"/>
              <a:t> </a:t>
            </a:r>
            <a:r>
              <a:rPr lang="en-US" dirty="0"/>
              <a:t>spot  </a:t>
            </a:r>
          </a:p>
        </p:txBody>
      </p:sp>
      <p:sp>
        <p:nvSpPr>
          <p:cNvPr id="9" name="5-Point Star 8">
            <a:extLst>
              <a:ext uri="{FF2B5EF4-FFF2-40B4-BE49-F238E27FC236}">
                <a16:creationId xmlns:a16="http://schemas.microsoft.com/office/drawing/2014/main" id="{D6A16FB1-4524-DD43-9739-07B30EC95278}"/>
              </a:ext>
            </a:extLst>
          </p:cNvPr>
          <p:cNvSpPr/>
          <p:nvPr/>
        </p:nvSpPr>
        <p:spPr>
          <a:xfrm>
            <a:off x="1504436" y="2209863"/>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57A1905F-28A3-A440-84E9-07106578E074}"/>
              </a:ext>
            </a:extLst>
          </p:cNvPr>
          <p:cNvSpPr txBox="1"/>
          <p:nvPr/>
        </p:nvSpPr>
        <p:spPr>
          <a:xfrm>
            <a:off x="636839" y="3505673"/>
            <a:ext cx="10314446" cy="646331"/>
          </a:xfrm>
          <a:prstGeom prst="rect">
            <a:avLst/>
          </a:prstGeom>
          <a:noFill/>
        </p:spPr>
        <p:txBody>
          <a:bodyPr wrap="square" rtlCol="0">
            <a:spAutoFit/>
          </a:bodyPr>
          <a:lstStyle/>
          <a:p>
            <a:r>
              <a:rPr lang="en-US" dirty="0"/>
              <a:t>3. Considering neighboring spots label and label of </a:t>
            </a:r>
            <a:r>
              <a:rPr lang="en-US" b="1" dirty="0"/>
              <a:t>★</a:t>
            </a:r>
            <a:r>
              <a:rPr lang="en-US" dirty="0"/>
              <a:t> at present, with certain function, </a:t>
            </a:r>
          </a:p>
          <a:p>
            <a:r>
              <a:rPr lang="en-US" dirty="0"/>
              <a:t>    calculate P(</a:t>
            </a:r>
            <a:r>
              <a:rPr lang="en-US" dirty="0">
                <a:solidFill>
                  <a:srgbClr val="00B050"/>
                </a:solidFill>
              </a:rPr>
              <a:t>green</a:t>
            </a:r>
            <a:r>
              <a:rPr lang="en-US" dirty="0"/>
              <a:t>), P(</a:t>
            </a:r>
            <a:r>
              <a:rPr lang="en-US" dirty="0">
                <a:solidFill>
                  <a:srgbClr val="0070C0"/>
                </a:solidFill>
              </a:rPr>
              <a:t>blue</a:t>
            </a:r>
            <a:r>
              <a:rPr lang="en-US" dirty="0"/>
              <a:t>) for </a:t>
            </a:r>
            <a:r>
              <a:rPr lang="en-US" b="1" dirty="0"/>
              <a:t>★</a:t>
            </a:r>
            <a:r>
              <a:rPr lang="ko-KR" altLang="en-US" b="1" dirty="0"/>
              <a:t> </a:t>
            </a:r>
            <a:r>
              <a:rPr lang="en-US" altLang="ko-KR" dirty="0"/>
              <a:t>spot</a:t>
            </a:r>
            <a:endParaRPr lang="en-US" dirty="0"/>
          </a:p>
        </p:txBody>
      </p:sp>
      <p:sp>
        <p:nvSpPr>
          <p:cNvPr id="26" name="TextBox 25">
            <a:extLst>
              <a:ext uri="{FF2B5EF4-FFF2-40B4-BE49-F238E27FC236}">
                <a16:creationId xmlns:a16="http://schemas.microsoft.com/office/drawing/2014/main" id="{1EFBDC46-2E15-7B44-B25E-E9BF5892FE2F}"/>
              </a:ext>
            </a:extLst>
          </p:cNvPr>
          <p:cNvSpPr txBox="1"/>
          <p:nvPr/>
        </p:nvSpPr>
        <p:spPr>
          <a:xfrm>
            <a:off x="668530" y="4247765"/>
            <a:ext cx="11283216" cy="369332"/>
          </a:xfrm>
          <a:prstGeom prst="rect">
            <a:avLst/>
          </a:prstGeom>
          <a:noFill/>
        </p:spPr>
        <p:txBody>
          <a:bodyPr wrap="square" rtlCol="0">
            <a:spAutoFit/>
          </a:bodyPr>
          <a:lstStyle/>
          <a:p>
            <a:r>
              <a:rPr lang="en-US" dirty="0"/>
              <a:t>4. If P(</a:t>
            </a:r>
            <a:r>
              <a:rPr lang="en-US" dirty="0">
                <a:solidFill>
                  <a:srgbClr val="00B050"/>
                </a:solidFill>
              </a:rPr>
              <a:t>green</a:t>
            </a:r>
            <a:r>
              <a:rPr lang="en-US" dirty="0"/>
              <a:t>) &gt; P(</a:t>
            </a:r>
            <a:r>
              <a:rPr lang="en-US" dirty="0">
                <a:solidFill>
                  <a:srgbClr val="FF0000"/>
                </a:solidFill>
              </a:rPr>
              <a:t>red</a:t>
            </a:r>
            <a:r>
              <a:rPr lang="en-US" dirty="0"/>
              <a:t>) or P(</a:t>
            </a:r>
            <a:r>
              <a:rPr lang="en-US" dirty="0">
                <a:solidFill>
                  <a:srgbClr val="0070C0"/>
                </a:solidFill>
              </a:rPr>
              <a:t>blue</a:t>
            </a:r>
            <a:r>
              <a:rPr lang="en-US" dirty="0"/>
              <a:t>) &gt; P(</a:t>
            </a:r>
            <a:r>
              <a:rPr lang="en-US" dirty="0">
                <a:solidFill>
                  <a:srgbClr val="FF0000"/>
                </a:solidFill>
              </a:rPr>
              <a:t>red</a:t>
            </a:r>
            <a:r>
              <a:rPr lang="en-US" dirty="0"/>
              <a:t>) update the label for </a:t>
            </a:r>
            <a:r>
              <a:rPr lang="en-US" b="1" dirty="0"/>
              <a:t>★ </a:t>
            </a:r>
            <a:r>
              <a:rPr lang="en-US" dirty="0"/>
              <a:t>spot, if P(</a:t>
            </a:r>
            <a:r>
              <a:rPr lang="en-US" dirty="0">
                <a:solidFill>
                  <a:srgbClr val="FF0000"/>
                </a:solidFill>
              </a:rPr>
              <a:t>red</a:t>
            </a:r>
            <a:r>
              <a:rPr lang="en-US" dirty="0"/>
              <a:t>) &gt; P(</a:t>
            </a:r>
            <a:r>
              <a:rPr lang="en-US" dirty="0">
                <a:solidFill>
                  <a:srgbClr val="00B050"/>
                </a:solidFill>
              </a:rPr>
              <a:t>green</a:t>
            </a:r>
            <a:r>
              <a:rPr lang="en-US" dirty="0"/>
              <a:t>) &amp; P(</a:t>
            </a:r>
            <a:r>
              <a:rPr lang="en-US" dirty="0">
                <a:solidFill>
                  <a:srgbClr val="0070C0"/>
                </a:solidFill>
              </a:rPr>
              <a:t>blue</a:t>
            </a:r>
            <a:r>
              <a:rPr lang="en-US" dirty="0"/>
              <a:t>)</a:t>
            </a:r>
          </a:p>
        </p:txBody>
      </p:sp>
      <p:graphicFrame>
        <p:nvGraphicFramePr>
          <p:cNvPr id="28" name="Table 27">
            <a:extLst>
              <a:ext uri="{FF2B5EF4-FFF2-40B4-BE49-F238E27FC236}">
                <a16:creationId xmlns:a16="http://schemas.microsoft.com/office/drawing/2014/main" id="{9E01ABC2-89D1-DA45-B5A9-146B8B60AAB3}"/>
              </a:ext>
            </a:extLst>
          </p:cNvPr>
          <p:cNvGraphicFramePr>
            <a:graphicFrameLocks noGrp="1"/>
          </p:cNvGraphicFramePr>
          <p:nvPr/>
        </p:nvGraphicFramePr>
        <p:xfrm>
          <a:off x="1495146" y="4712993"/>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graphicFrame>
        <p:nvGraphicFramePr>
          <p:cNvPr id="29" name="Table 28">
            <a:extLst>
              <a:ext uri="{FF2B5EF4-FFF2-40B4-BE49-F238E27FC236}">
                <a16:creationId xmlns:a16="http://schemas.microsoft.com/office/drawing/2014/main" id="{34D73F4C-D3EB-7E46-8371-10F38A134DAD}"/>
              </a:ext>
            </a:extLst>
          </p:cNvPr>
          <p:cNvGraphicFramePr>
            <a:graphicFrameLocks noGrp="1"/>
          </p:cNvGraphicFramePr>
          <p:nvPr/>
        </p:nvGraphicFramePr>
        <p:xfrm>
          <a:off x="3562408" y="4712858"/>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graphicFrame>
        <p:nvGraphicFramePr>
          <p:cNvPr id="33" name="Table 32">
            <a:extLst>
              <a:ext uri="{FF2B5EF4-FFF2-40B4-BE49-F238E27FC236}">
                <a16:creationId xmlns:a16="http://schemas.microsoft.com/office/drawing/2014/main" id="{FA646073-26BA-8542-9F11-2791AAB05991}"/>
              </a:ext>
            </a:extLst>
          </p:cNvPr>
          <p:cNvGraphicFramePr>
            <a:graphicFrameLocks noGrp="1"/>
          </p:cNvGraphicFramePr>
          <p:nvPr/>
        </p:nvGraphicFramePr>
        <p:xfrm>
          <a:off x="8196253" y="4712858"/>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sp>
        <p:nvSpPr>
          <p:cNvPr id="34" name="TextBox 33">
            <a:extLst>
              <a:ext uri="{FF2B5EF4-FFF2-40B4-BE49-F238E27FC236}">
                <a16:creationId xmlns:a16="http://schemas.microsoft.com/office/drawing/2014/main" id="{C28E205D-4208-BC4B-B80D-789B949DCC33}"/>
              </a:ext>
            </a:extLst>
          </p:cNvPr>
          <p:cNvSpPr txBox="1"/>
          <p:nvPr/>
        </p:nvSpPr>
        <p:spPr>
          <a:xfrm>
            <a:off x="668530" y="6066686"/>
            <a:ext cx="11283216" cy="369332"/>
          </a:xfrm>
          <a:prstGeom prst="rect">
            <a:avLst/>
          </a:prstGeom>
          <a:noFill/>
        </p:spPr>
        <p:txBody>
          <a:bodyPr wrap="square" rtlCol="0">
            <a:spAutoFit/>
          </a:bodyPr>
          <a:lstStyle/>
          <a:p>
            <a:r>
              <a:rPr lang="en-US" dirty="0"/>
              <a:t>5. Repeat step 2~4 for set iteration</a:t>
            </a:r>
          </a:p>
        </p:txBody>
      </p:sp>
      <p:sp>
        <p:nvSpPr>
          <p:cNvPr id="35" name="5-Point Star 34">
            <a:extLst>
              <a:ext uri="{FF2B5EF4-FFF2-40B4-BE49-F238E27FC236}">
                <a16:creationId xmlns:a16="http://schemas.microsoft.com/office/drawing/2014/main" id="{B4EA3F46-CCAC-7E4D-B63A-FF9560119B36}"/>
              </a:ext>
            </a:extLst>
          </p:cNvPr>
          <p:cNvSpPr/>
          <p:nvPr/>
        </p:nvSpPr>
        <p:spPr>
          <a:xfrm>
            <a:off x="2031561" y="5182938"/>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5-Point Star 35">
            <a:extLst>
              <a:ext uri="{FF2B5EF4-FFF2-40B4-BE49-F238E27FC236}">
                <a16:creationId xmlns:a16="http://schemas.microsoft.com/office/drawing/2014/main" id="{E3802C10-1644-DA47-ABBF-061225BB4D1D}"/>
              </a:ext>
            </a:extLst>
          </p:cNvPr>
          <p:cNvSpPr/>
          <p:nvPr/>
        </p:nvSpPr>
        <p:spPr>
          <a:xfrm>
            <a:off x="4092577" y="5177703"/>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5-Point Star 45">
            <a:extLst>
              <a:ext uri="{FF2B5EF4-FFF2-40B4-BE49-F238E27FC236}">
                <a16:creationId xmlns:a16="http://schemas.microsoft.com/office/drawing/2014/main" id="{4A9D4871-EAEB-6948-8117-404AFE20076B}"/>
              </a:ext>
            </a:extLst>
          </p:cNvPr>
          <p:cNvSpPr/>
          <p:nvPr/>
        </p:nvSpPr>
        <p:spPr>
          <a:xfrm>
            <a:off x="8732668" y="5177703"/>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09F40B5-E5E9-694B-B1C1-4D81DCFAC370}"/>
              </a:ext>
            </a:extLst>
          </p:cNvPr>
          <p:cNvSpPr/>
          <p:nvPr/>
        </p:nvSpPr>
        <p:spPr>
          <a:xfrm>
            <a:off x="636839" y="3505673"/>
            <a:ext cx="10418277" cy="2481942"/>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E35881-03FF-B243-A9A8-038BE0D439D2}"/>
              </a:ext>
            </a:extLst>
          </p:cNvPr>
          <p:cNvSpPr/>
          <p:nvPr/>
        </p:nvSpPr>
        <p:spPr>
          <a:xfrm>
            <a:off x="8497602" y="3073260"/>
            <a:ext cx="3570208" cy="369332"/>
          </a:xfrm>
          <a:prstGeom prst="rect">
            <a:avLst/>
          </a:prstGeom>
        </p:spPr>
        <p:txBody>
          <a:bodyPr wrap="none">
            <a:spAutoFit/>
          </a:bodyPr>
          <a:lstStyle/>
          <a:p>
            <a:r>
              <a:rPr lang="en-US" b="1" dirty="0">
                <a:solidFill>
                  <a:schemeClr val="bg1">
                    <a:lumMod val="50000"/>
                  </a:schemeClr>
                </a:solidFill>
              </a:rPr>
              <a:t>Metropolis–Hastings algorithm</a:t>
            </a:r>
          </a:p>
        </p:txBody>
      </p:sp>
      <p:sp>
        <p:nvSpPr>
          <p:cNvPr id="47" name="Rectangle 46">
            <a:extLst>
              <a:ext uri="{FF2B5EF4-FFF2-40B4-BE49-F238E27FC236}">
                <a16:creationId xmlns:a16="http://schemas.microsoft.com/office/drawing/2014/main" id="{C3E14603-5361-184F-905F-EB79490943EE}"/>
              </a:ext>
            </a:extLst>
          </p:cNvPr>
          <p:cNvSpPr/>
          <p:nvPr/>
        </p:nvSpPr>
        <p:spPr>
          <a:xfrm>
            <a:off x="-12453" y="6407367"/>
            <a:ext cx="11716859" cy="215444"/>
          </a:xfrm>
          <a:prstGeom prst="rect">
            <a:avLst/>
          </a:prstGeom>
        </p:spPr>
        <p:txBody>
          <a:bodyPr wrap="square">
            <a:spAutoFit/>
          </a:bodyPr>
          <a:lstStyle/>
          <a:p>
            <a:r>
              <a:rPr lang="en-US" sz="800" dirty="0"/>
              <a:t>Zhao E, Stone MR, Ren X, et al. Spatial transcriptomics at </a:t>
            </a:r>
            <a:r>
              <a:rPr lang="en-US" sz="800" dirty="0" err="1"/>
              <a:t>subspot</a:t>
            </a:r>
            <a:r>
              <a:rPr lang="en-US" sz="800" dirty="0"/>
              <a:t> resolution with </a:t>
            </a:r>
            <a:r>
              <a:rPr lang="en-US" sz="800" dirty="0" err="1"/>
              <a:t>BayesSpace</a:t>
            </a:r>
            <a:r>
              <a:rPr lang="en-US" sz="800" dirty="0"/>
              <a:t>. </a:t>
            </a:r>
            <a:r>
              <a:rPr lang="en-US" sz="800" i="1" dirty="0"/>
              <a:t>Nat </a:t>
            </a:r>
            <a:r>
              <a:rPr lang="en-US" sz="800" i="1" dirty="0" err="1"/>
              <a:t>Biotechnol</a:t>
            </a:r>
            <a:r>
              <a:rPr lang="en-US" sz="800" dirty="0"/>
              <a:t>. 2021;39(11):1375-1384. doi:10.1038/s41587-021-00935-2</a:t>
            </a:r>
            <a:endParaRPr lang="da" sz="800" dirty="0"/>
          </a:p>
        </p:txBody>
      </p:sp>
    </p:spTree>
    <p:extLst>
      <p:ext uri="{BB962C8B-B14F-4D97-AF65-F5344CB8AC3E}">
        <p14:creationId xmlns:p14="http://schemas.microsoft.com/office/powerpoint/2010/main" val="1466130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35</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6"/>
            <a:ext cx="11106418" cy="12545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qTune</a:t>
            </a:r>
            <a:r>
              <a:rPr lang="en-US" altLang="ko-KR" dirty="0">
                <a:solidFill>
                  <a:schemeClr val="tx1"/>
                </a:solidFill>
                <a:latin typeface="Courier New" panose="02070309020205020404" pitchFamily="49" charset="0"/>
                <a:cs typeface="Courier New" panose="02070309020205020404" pitchFamily="49" charset="0"/>
              </a:rPr>
              <a:t>(melanoma, </a:t>
            </a:r>
            <a:r>
              <a:rPr lang="en-US" altLang="ko-KR" dirty="0" err="1">
                <a:solidFill>
                  <a:schemeClr val="tx1"/>
                </a:solidFill>
                <a:latin typeface="Courier New" panose="02070309020205020404" pitchFamily="49" charset="0"/>
                <a:cs typeface="Courier New" panose="02070309020205020404" pitchFamily="49" charset="0"/>
              </a:rPr>
              <a:t>qs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seq</a:t>
            </a:r>
            <a:r>
              <a:rPr lang="en-US" altLang="ko-KR" dirty="0">
                <a:solidFill>
                  <a:schemeClr val="tx1"/>
                </a:solidFill>
                <a:latin typeface="Courier New" panose="02070309020205020404" pitchFamily="49" charset="0"/>
                <a:cs typeface="Courier New" panose="02070309020205020404" pitchFamily="49" charset="0"/>
              </a:rPr>
              <a:t>(2, 10), platform="</a:t>
            </a:r>
            <a:r>
              <a:rPr lang="en-US" altLang="ko-KR" dirty="0" err="1">
                <a:solidFill>
                  <a:schemeClr val="tx1"/>
                </a:solidFill>
                <a:latin typeface="Courier New" panose="02070309020205020404" pitchFamily="49" charset="0"/>
                <a:cs typeface="Courier New" panose="02070309020205020404" pitchFamily="49" charset="0"/>
              </a:rPr>
              <a:t>ST",d</a:t>
            </a:r>
            <a:r>
              <a:rPr lang="en-US" altLang="ko-KR" dirty="0">
                <a:solidFill>
                  <a:schemeClr val="tx1"/>
                </a:solidFill>
                <a:latin typeface="Courier New" panose="02070309020205020404" pitchFamily="49" charset="0"/>
                <a:cs typeface="Courier New" panose="02070309020205020404" pitchFamily="49" charset="0"/>
              </a:rPr>
              <a:t>=d)</a:t>
            </a:r>
          </a:p>
          <a:p>
            <a:r>
              <a:rPr lang="en-US" altLang="ko-KR" dirty="0" err="1">
                <a:solidFill>
                  <a:schemeClr val="tx1"/>
                </a:solidFill>
                <a:latin typeface="Courier New" panose="02070309020205020404" pitchFamily="49" charset="0"/>
                <a:cs typeface="Courier New" panose="02070309020205020404" pitchFamily="49" charset="0"/>
              </a:rPr>
              <a:t>qPlot</a:t>
            </a:r>
            <a:r>
              <a:rPr lang="en-US" altLang="ko-KR" dirty="0">
                <a:solidFill>
                  <a:schemeClr val="tx1"/>
                </a:solidFill>
                <a:latin typeface="Courier New" panose="02070309020205020404" pitchFamily="49" charset="0"/>
                <a:cs typeface="Courier New" panose="02070309020205020404" pitchFamily="49" charset="0"/>
              </a:rPr>
              <a:t>(melanoma)</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q = 4</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pic>
        <p:nvPicPr>
          <p:cNvPr id="2" name="그림 1">
            <a:extLst>
              <a:ext uri="{FF2B5EF4-FFF2-40B4-BE49-F238E27FC236}">
                <a16:creationId xmlns:a16="http://schemas.microsoft.com/office/drawing/2014/main" id="{28917797-5478-7AF2-8B9C-BEE25D548F2E}"/>
              </a:ext>
            </a:extLst>
          </p:cNvPr>
          <p:cNvPicPr>
            <a:picLocks noChangeAspect="1"/>
          </p:cNvPicPr>
          <p:nvPr/>
        </p:nvPicPr>
        <p:blipFill>
          <a:blip r:embed="rId2"/>
          <a:stretch>
            <a:fillRect/>
          </a:stretch>
        </p:blipFill>
        <p:spPr>
          <a:xfrm>
            <a:off x="3892612" y="3182588"/>
            <a:ext cx="3812470" cy="3361342"/>
          </a:xfrm>
          <a:prstGeom prst="rect">
            <a:avLst/>
          </a:prstGeom>
        </p:spPr>
      </p:pic>
      <p:sp>
        <p:nvSpPr>
          <p:cNvPr id="8" name="Rectangle 8">
            <a:extLst>
              <a:ext uri="{FF2B5EF4-FFF2-40B4-BE49-F238E27FC236}">
                <a16:creationId xmlns:a16="http://schemas.microsoft.com/office/drawing/2014/main" id="{1C4E255D-5DD4-8F32-4E6E-68D796605BFF}"/>
              </a:ext>
            </a:extLst>
          </p:cNvPr>
          <p:cNvSpPr/>
          <p:nvPr/>
        </p:nvSpPr>
        <p:spPr>
          <a:xfrm>
            <a:off x="410817" y="1400400"/>
            <a:ext cx="5690982" cy="461665"/>
          </a:xfrm>
          <a:prstGeom prst="rect">
            <a:avLst/>
          </a:prstGeom>
        </p:spPr>
        <p:txBody>
          <a:bodyPr wrap="none">
            <a:spAutoFit/>
          </a:bodyPr>
          <a:lstStyle/>
          <a:p>
            <a:r>
              <a:rPr lang="en-US" sz="2400" b="1"/>
              <a:t>Select number of clusters to generate</a:t>
            </a:r>
            <a:endParaRPr lang="en-US" sz="2400" b="1" dirty="0"/>
          </a:p>
        </p:txBody>
      </p:sp>
      <p:sp>
        <p:nvSpPr>
          <p:cNvPr id="18" name="TextBox 17">
            <a:extLst>
              <a:ext uri="{FF2B5EF4-FFF2-40B4-BE49-F238E27FC236}">
                <a16:creationId xmlns:a16="http://schemas.microsoft.com/office/drawing/2014/main" id="{27E72A4C-9F56-2D46-905F-B0FB78DD3542}"/>
              </a:ext>
            </a:extLst>
          </p:cNvPr>
          <p:cNvSpPr txBox="1"/>
          <p:nvPr/>
        </p:nvSpPr>
        <p:spPr>
          <a:xfrm>
            <a:off x="336820" y="3200081"/>
            <a:ext cx="4004068" cy="353943"/>
          </a:xfrm>
          <a:prstGeom prst="rect">
            <a:avLst/>
          </a:prstGeom>
          <a:noFill/>
        </p:spPr>
        <p:txBody>
          <a:bodyPr wrap="square" rtlCol="0">
            <a:spAutoFit/>
          </a:bodyPr>
          <a:lstStyle/>
          <a:p>
            <a:r>
              <a:rPr lang="en-US" sz="1700" dirty="0"/>
              <a:t>Select N around the elbow </a:t>
            </a:r>
          </a:p>
        </p:txBody>
      </p:sp>
      <p:pic>
        <p:nvPicPr>
          <p:cNvPr id="7" name="Picture 6">
            <a:extLst>
              <a:ext uri="{FF2B5EF4-FFF2-40B4-BE49-F238E27FC236}">
                <a16:creationId xmlns:a16="http://schemas.microsoft.com/office/drawing/2014/main" id="{FA146554-BA7C-C349-ADA1-B0FAE495DA27}"/>
              </a:ext>
            </a:extLst>
          </p:cNvPr>
          <p:cNvPicPr>
            <a:picLocks noChangeAspect="1"/>
          </p:cNvPicPr>
          <p:nvPr/>
        </p:nvPicPr>
        <p:blipFill>
          <a:blip r:embed="rId3"/>
          <a:stretch>
            <a:fillRect/>
          </a:stretch>
        </p:blipFill>
        <p:spPr>
          <a:xfrm>
            <a:off x="7705082" y="3440865"/>
            <a:ext cx="4034350" cy="2844788"/>
          </a:xfrm>
          <a:prstGeom prst="rect">
            <a:avLst/>
          </a:prstGeom>
        </p:spPr>
      </p:pic>
      <p:sp>
        <p:nvSpPr>
          <p:cNvPr id="9" name="TextBox 8">
            <a:extLst>
              <a:ext uri="{FF2B5EF4-FFF2-40B4-BE49-F238E27FC236}">
                <a16:creationId xmlns:a16="http://schemas.microsoft.com/office/drawing/2014/main" id="{7A4CBD84-6AD8-024E-BF0A-CACFF51BDA84}"/>
              </a:ext>
            </a:extLst>
          </p:cNvPr>
          <p:cNvSpPr txBox="1"/>
          <p:nvPr/>
        </p:nvSpPr>
        <p:spPr>
          <a:xfrm>
            <a:off x="7968218" y="3165533"/>
            <a:ext cx="1169359" cy="292388"/>
          </a:xfrm>
          <a:prstGeom prst="rect">
            <a:avLst/>
          </a:prstGeom>
          <a:noFill/>
        </p:spPr>
        <p:txBody>
          <a:bodyPr wrap="none" rtlCol="0">
            <a:spAutoFit/>
          </a:bodyPr>
          <a:lstStyle/>
          <a:p>
            <a:r>
              <a:rPr lang="en-US" sz="1300" dirty="0"/>
              <a:t>Tutorial’s plot</a:t>
            </a:r>
          </a:p>
        </p:txBody>
      </p:sp>
      <p:sp>
        <p:nvSpPr>
          <p:cNvPr id="10" name="Rectangle 9">
            <a:extLst>
              <a:ext uri="{FF2B5EF4-FFF2-40B4-BE49-F238E27FC236}">
                <a16:creationId xmlns:a16="http://schemas.microsoft.com/office/drawing/2014/main" id="{3A35118C-4F08-EE4A-BDAE-F1A8B891F32C}"/>
              </a:ext>
            </a:extLst>
          </p:cNvPr>
          <p:cNvSpPr/>
          <p:nvPr/>
        </p:nvSpPr>
        <p:spPr>
          <a:xfrm>
            <a:off x="8882743" y="4600464"/>
            <a:ext cx="331595" cy="16851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5B710E-5019-5B4E-A30E-CD1A09582885}"/>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42" name="TextBox 41">
            <a:extLst>
              <a:ext uri="{FF2B5EF4-FFF2-40B4-BE49-F238E27FC236}">
                <a16:creationId xmlns:a16="http://schemas.microsoft.com/office/drawing/2014/main" id="{F7B33713-8509-2B49-A728-2FBEE6B9528E}"/>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43" name="TextBox 42">
            <a:extLst>
              <a:ext uri="{FF2B5EF4-FFF2-40B4-BE49-F238E27FC236}">
                <a16:creationId xmlns:a16="http://schemas.microsoft.com/office/drawing/2014/main" id="{700F9C6A-7D0B-6943-A60F-BA8A891C273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44" name="TextBox 43">
            <a:extLst>
              <a:ext uri="{FF2B5EF4-FFF2-40B4-BE49-F238E27FC236}">
                <a16:creationId xmlns:a16="http://schemas.microsoft.com/office/drawing/2014/main" id="{E4939D7F-7177-A14A-BD9A-3B6F99942344}"/>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5" name="TextBox 44">
            <a:extLst>
              <a:ext uri="{FF2B5EF4-FFF2-40B4-BE49-F238E27FC236}">
                <a16:creationId xmlns:a16="http://schemas.microsoft.com/office/drawing/2014/main" id="{A1243CB7-5ED9-7E4A-B01C-197E82058A42}"/>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6" name="Straight Connector 17">
            <a:extLst>
              <a:ext uri="{FF2B5EF4-FFF2-40B4-BE49-F238E27FC236}">
                <a16:creationId xmlns:a16="http://schemas.microsoft.com/office/drawing/2014/main" id="{656ABC84-2CF6-A14E-982C-D0272A80DD57}"/>
              </a:ext>
            </a:extLst>
          </p:cNvPr>
          <p:cNvCxnSpPr>
            <a:stCxn id="41" idx="3"/>
            <a:endCxn id="42"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19">
            <a:extLst>
              <a:ext uri="{FF2B5EF4-FFF2-40B4-BE49-F238E27FC236}">
                <a16:creationId xmlns:a16="http://schemas.microsoft.com/office/drawing/2014/main" id="{9D20CE4C-E18E-FE48-BF0C-76894DD7501E}"/>
              </a:ext>
            </a:extLst>
          </p:cNvPr>
          <p:cNvCxnSpPr>
            <a:cxnSpLocks/>
            <a:stCxn id="43" idx="3"/>
            <a:endCxn id="44"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20">
            <a:extLst>
              <a:ext uri="{FF2B5EF4-FFF2-40B4-BE49-F238E27FC236}">
                <a16:creationId xmlns:a16="http://schemas.microsoft.com/office/drawing/2014/main" id="{8ABCD424-DD5B-D44F-92ED-095D08EF500F}"/>
              </a:ext>
            </a:extLst>
          </p:cNvPr>
          <p:cNvCxnSpPr>
            <a:cxnSpLocks/>
            <a:stCxn id="44" idx="3"/>
            <a:endCxn id="45"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22">
            <a:extLst>
              <a:ext uri="{FF2B5EF4-FFF2-40B4-BE49-F238E27FC236}">
                <a16:creationId xmlns:a16="http://schemas.microsoft.com/office/drawing/2014/main" id="{58C3DC49-D200-E741-AE81-12A22BD0DF19}"/>
              </a:ext>
            </a:extLst>
          </p:cNvPr>
          <p:cNvCxnSpPr>
            <a:cxnSpLocks/>
            <a:stCxn id="42" idx="3"/>
            <a:endCxn id="43"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246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36</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5"/>
            <a:ext cx="5442107" cy="460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spatialCluster</a:t>
            </a:r>
            <a:r>
              <a:rPr lang="en-US" altLang="ko-KR" dirty="0">
                <a:solidFill>
                  <a:schemeClr val="tx1"/>
                </a:solidFill>
                <a:latin typeface="Courier New" panose="02070309020205020404" pitchFamily="49" charset="0"/>
                <a:cs typeface="Courier New" panose="02070309020205020404" pitchFamily="49" charset="0"/>
              </a:rPr>
              <a:t>(melanoma, 		q=q, d=d, gamma=2,</a:t>
            </a:r>
          </a:p>
          <a:p>
            <a:r>
              <a:rPr lang="en-US" altLang="ko-KR" dirty="0">
                <a:solidFill>
                  <a:schemeClr val="tx1"/>
                </a:solidFill>
                <a:latin typeface="Courier New" panose="02070309020205020404" pitchFamily="49" charset="0"/>
                <a:cs typeface="Courier New" panose="02070309020205020404" pitchFamily="49" charset="0"/>
              </a:rPr>
              <a:t>		platform="ST",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=10000,</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a:t>
            </a: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palette = c("purple", "red", "blue", "yellow", "</a:t>
            </a:r>
            <a:r>
              <a:rPr lang="en-US" altLang="ko-KR" dirty="0" err="1">
                <a:solidFill>
                  <a:schemeClr val="tx1"/>
                </a:solidFill>
                <a:latin typeface="Courier New" panose="02070309020205020404" pitchFamily="49" charset="0"/>
                <a:cs typeface="Courier New" panose="02070309020205020404" pitchFamily="49" charset="0"/>
              </a:rPr>
              <a:t>darkblue</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err="1">
                <a:solidFill>
                  <a:schemeClr val="tx1"/>
                </a:solidFill>
                <a:latin typeface="Courier New" panose="02070309020205020404" pitchFamily="49" charset="0"/>
                <a:cs typeface="Courier New" panose="02070309020205020404" pitchFamily="49" charset="0"/>
              </a:rPr>
              <a:t>clusterPlot</a:t>
            </a:r>
            <a:r>
              <a:rPr lang="en-US" altLang="ko-KR" dirty="0">
                <a:solidFill>
                  <a:schemeClr val="tx1"/>
                </a:solidFill>
                <a:latin typeface="Courier New" panose="02070309020205020404" pitchFamily="49" charset="0"/>
                <a:cs typeface="Courier New" panose="02070309020205020404" pitchFamily="49" charset="0"/>
              </a:rPr>
              <a:t>(melanoma, palette=palette, 		color="black", size=0.1) +labs(title="</a:t>
            </a:r>
            <a:r>
              <a:rPr lang="en-US" altLang="ko-KR" dirty="0" err="1">
                <a:solidFill>
                  <a:schemeClr val="tx1"/>
                </a:solidFill>
                <a:latin typeface="Courier New" panose="02070309020205020404" pitchFamily="49" charset="0"/>
                <a:cs typeface="Courier New" panose="02070309020205020404" pitchFamily="49" charset="0"/>
              </a:rPr>
              <a:t>BayesSpace</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saveRDS</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dirty="0" err="1">
                <a:solidFill>
                  <a:schemeClr val="tx1"/>
                </a:solidFill>
                <a:latin typeface="Courier New" panose="02070309020205020404" pitchFamily="49" charset="0"/>
                <a:cs typeface="Courier New" panose="02070309020205020404" pitchFamily="49" charset="0"/>
              </a:rPr>
              <a:t>melanoma.rds</a:t>
            </a:r>
            <a:r>
              <a:rPr lang="en-US" altLang="ko-KR" dirty="0">
                <a:solidFill>
                  <a:schemeClr val="tx1"/>
                </a:solidFill>
                <a:latin typeface="Courier New" panose="02070309020205020404" pitchFamily="49" charset="0"/>
                <a:cs typeface="Courier New" panose="02070309020205020404" pitchFamily="49" charset="0"/>
              </a:rPr>
              <a:t>')</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8" name="Rectangle 8">
            <a:extLst>
              <a:ext uri="{FF2B5EF4-FFF2-40B4-BE49-F238E27FC236}">
                <a16:creationId xmlns:a16="http://schemas.microsoft.com/office/drawing/2014/main" id="{F35847F8-BD64-8F5B-FFE3-914313A58174}"/>
              </a:ext>
            </a:extLst>
          </p:cNvPr>
          <p:cNvSpPr/>
          <p:nvPr/>
        </p:nvSpPr>
        <p:spPr>
          <a:xfrm>
            <a:off x="410817" y="1400400"/>
            <a:ext cx="4305987" cy="461665"/>
          </a:xfrm>
          <a:prstGeom prst="rect">
            <a:avLst/>
          </a:prstGeom>
        </p:spPr>
        <p:txBody>
          <a:bodyPr wrap="none">
            <a:spAutoFit/>
          </a:bodyPr>
          <a:lstStyle/>
          <a:p>
            <a:r>
              <a:rPr lang="en-US" sz="2400" b="1"/>
              <a:t>Clustering with BayesSpace</a:t>
            </a:r>
            <a:endParaRPr lang="en-US" sz="2400" b="1" dirty="0"/>
          </a:p>
        </p:txBody>
      </p:sp>
      <p:pic>
        <p:nvPicPr>
          <p:cNvPr id="2" name="Picture 1">
            <a:extLst>
              <a:ext uri="{FF2B5EF4-FFF2-40B4-BE49-F238E27FC236}">
                <a16:creationId xmlns:a16="http://schemas.microsoft.com/office/drawing/2014/main" id="{9DDB1BB9-885E-8248-81EE-29C92FBE477B}"/>
              </a:ext>
            </a:extLst>
          </p:cNvPr>
          <p:cNvPicPr>
            <a:picLocks noChangeAspect="1"/>
          </p:cNvPicPr>
          <p:nvPr/>
        </p:nvPicPr>
        <p:blipFill>
          <a:blip r:embed="rId2"/>
          <a:stretch>
            <a:fillRect/>
          </a:stretch>
        </p:blipFill>
        <p:spPr>
          <a:xfrm>
            <a:off x="6096000" y="1285547"/>
            <a:ext cx="5406332" cy="5207326"/>
          </a:xfrm>
          <a:prstGeom prst="rect">
            <a:avLst/>
          </a:prstGeom>
        </p:spPr>
      </p:pic>
      <p:sp>
        <p:nvSpPr>
          <p:cNvPr id="36" name="TextBox 35">
            <a:extLst>
              <a:ext uri="{FF2B5EF4-FFF2-40B4-BE49-F238E27FC236}">
                <a16:creationId xmlns:a16="http://schemas.microsoft.com/office/drawing/2014/main" id="{887A870A-4690-5242-8622-1D5379EF6EE6}"/>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7" name="TextBox 36">
            <a:extLst>
              <a:ext uri="{FF2B5EF4-FFF2-40B4-BE49-F238E27FC236}">
                <a16:creationId xmlns:a16="http://schemas.microsoft.com/office/drawing/2014/main" id="{D174E6D5-7B2A-7349-BE5C-F02C5989B53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8" name="TextBox 37">
            <a:extLst>
              <a:ext uri="{FF2B5EF4-FFF2-40B4-BE49-F238E27FC236}">
                <a16:creationId xmlns:a16="http://schemas.microsoft.com/office/drawing/2014/main" id="{FC4DFE34-2F1C-AF4E-8B72-5CCC2DD3DF11}"/>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9" name="TextBox 38">
            <a:extLst>
              <a:ext uri="{FF2B5EF4-FFF2-40B4-BE49-F238E27FC236}">
                <a16:creationId xmlns:a16="http://schemas.microsoft.com/office/drawing/2014/main" id="{32738440-0A71-DA4B-884B-A51C74EFCE3C}"/>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0" name="TextBox 39">
            <a:extLst>
              <a:ext uri="{FF2B5EF4-FFF2-40B4-BE49-F238E27FC236}">
                <a16:creationId xmlns:a16="http://schemas.microsoft.com/office/drawing/2014/main" id="{7301B14C-609B-D446-B7EB-9AF5FEC59063}"/>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1" name="Straight Connector 17">
            <a:extLst>
              <a:ext uri="{FF2B5EF4-FFF2-40B4-BE49-F238E27FC236}">
                <a16:creationId xmlns:a16="http://schemas.microsoft.com/office/drawing/2014/main" id="{918716F4-4D10-8748-A7B9-5A7B0A2BEC16}"/>
              </a:ext>
            </a:extLst>
          </p:cNvPr>
          <p:cNvCxnSpPr>
            <a:stCxn id="36" idx="3"/>
            <a:endCxn id="37"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19">
            <a:extLst>
              <a:ext uri="{FF2B5EF4-FFF2-40B4-BE49-F238E27FC236}">
                <a16:creationId xmlns:a16="http://schemas.microsoft.com/office/drawing/2014/main" id="{D6B3F5F2-D6BC-D947-81B9-098A09EC18FC}"/>
              </a:ext>
            </a:extLst>
          </p:cNvPr>
          <p:cNvCxnSpPr>
            <a:cxnSpLocks/>
            <a:stCxn id="38" idx="3"/>
            <a:endCxn id="39"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20">
            <a:extLst>
              <a:ext uri="{FF2B5EF4-FFF2-40B4-BE49-F238E27FC236}">
                <a16:creationId xmlns:a16="http://schemas.microsoft.com/office/drawing/2014/main" id="{BDFB8D81-E0E8-6C4D-844C-6F14A7C5C8FB}"/>
              </a:ext>
            </a:extLst>
          </p:cNvPr>
          <p:cNvCxnSpPr>
            <a:cxnSpLocks/>
            <a:stCxn id="39" idx="3"/>
            <a:endCxn id="40"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22">
            <a:extLst>
              <a:ext uri="{FF2B5EF4-FFF2-40B4-BE49-F238E27FC236}">
                <a16:creationId xmlns:a16="http://schemas.microsoft.com/office/drawing/2014/main" id="{B6F42109-7623-2243-B1C4-41A04908DAEC}"/>
              </a:ext>
            </a:extLst>
          </p:cNvPr>
          <p:cNvCxnSpPr>
            <a:cxnSpLocks/>
            <a:stCxn id="37" idx="3"/>
            <a:endCxn id="38"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448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37</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3435"/>
            <a:ext cx="11106418" cy="21186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melanoma.enhanced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spatialEnhance</a:t>
            </a:r>
            <a:r>
              <a:rPr lang="en-US" altLang="ko-KR" dirty="0">
                <a:solidFill>
                  <a:schemeClr val="tx1"/>
                </a:solidFill>
                <a:latin typeface="Courier New" panose="02070309020205020404" pitchFamily="49" charset="0"/>
                <a:cs typeface="Courier New" panose="02070309020205020404" pitchFamily="49" charset="0"/>
              </a:rPr>
              <a:t>(melanoma, q=q, d=d, platform="ST", gamma=2,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=200000, verbose=TRUE,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						</a:t>
            </a:r>
            <a:r>
              <a:rPr lang="en-US" altLang="ko-KR" dirty="0" err="1">
                <a:solidFill>
                  <a:schemeClr val="tx1"/>
                </a:solidFill>
                <a:latin typeface="Courier New" panose="02070309020205020404" pitchFamily="49" charset="0"/>
                <a:cs typeface="Courier New" panose="02070309020205020404" pitchFamily="49" charset="0"/>
              </a:rPr>
              <a:t>jitter_scale</a:t>
            </a:r>
            <a:r>
              <a:rPr lang="en-US" altLang="ko-KR" dirty="0">
                <a:solidFill>
                  <a:schemeClr val="tx1"/>
                </a:solidFill>
                <a:latin typeface="Courier New" panose="02070309020205020404" pitchFamily="49" charset="0"/>
                <a:cs typeface="Courier New" panose="02070309020205020404" pitchFamily="49" charset="0"/>
              </a:rPr>
              <a:t>=3.5, </a:t>
            </a:r>
            <a:r>
              <a:rPr lang="en-US" altLang="ko-KR" dirty="0" err="1">
                <a:solidFill>
                  <a:schemeClr val="tx1"/>
                </a:solidFill>
                <a:latin typeface="Courier New" panose="02070309020205020404" pitchFamily="49" charset="0"/>
                <a:cs typeface="Courier New" panose="02070309020205020404" pitchFamily="49" charset="0"/>
              </a:rPr>
              <a:t>jitter_prior</a:t>
            </a:r>
            <a:r>
              <a:rPr lang="en-US" altLang="ko-KR" dirty="0">
                <a:solidFill>
                  <a:schemeClr val="tx1"/>
                </a:solidFill>
                <a:latin typeface="Courier New" panose="02070309020205020404" pitchFamily="49" charset="0"/>
                <a:cs typeface="Courier New" panose="02070309020205020404" pitchFamily="49" charset="0"/>
              </a:rPr>
              <a:t>=0.3)</a:t>
            </a:r>
          </a:p>
          <a:p>
            <a:r>
              <a:rPr lang="en-US" altLang="ko-KR" dirty="0" err="1">
                <a:solidFill>
                  <a:schemeClr val="tx1"/>
                </a:solidFill>
                <a:latin typeface="Courier New" panose="02070309020205020404" pitchFamily="49" charset="0"/>
                <a:cs typeface="Courier New" panose="02070309020205020404" pitchFamily="49" charset="0"/>
              </a:rPr>
              <a:t>melannoma.enhanced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p>
          <a:p>
            <a:r>
              <a:rPr lang="en-US" altLang="ko-KR" dirty="0">
                <a:solidFill>
                  <a:schemeClr val="tx1"/>
                </a:solidFill>
                <a:latin typeface="Courier New" panose="02070309020205020404" pitchFamily="49" charset="0"/>
                <a:cs typeface="Courier New" panose="02070309020205020404" pitchFamily="49" charset="0"/>
              </a:rPr>
              <a:t>	KOGO_2023_spatial_transcriptomics_melanoma_enhanced_object.rds”))</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melanoma.enhanced</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7" name="Rectangle 8">
            <a:extLst>
              <a:ext uri="{FF2B5EF4-FFF2-40B4-BE49-F238E27FC236}">
                <a16:creationId xmlns:a16="http://schemas.microsoft.com/office/drawing/2014/main" id="{CF1E300E-332E-1D69-DDFB-32191A27C29D}"/>
              </a:ext>
            </a:extLst>
          </p:cNvPr>
          <p:cNvSpPr/>
          <p:nvPr/>
        </p:nvSpPr>
        <p:spPr>
          <a:xfrm>
            <a:off x="410817" y="1400400"/>
            <a:ext cx="4044697" cy="461665"/>
          </a:xfrm>
          <a:prstGeom prst="rect">
            <a:avLst/>
          </a:prstGeom>
        </p:spPr>
        <p:txBody>
          <a:bodyPr wrap="none">
            <a:spAutoFit/>
          </a:bodyPr>
          <a:lstStyle/>
          <a:p>
            <a:r>
              <a:rPr lang="en-US" sz="2400" b="1"/>
              <a:t>Enhancing resolution (1/2)</a:t>
            </a:r>
            <a:endParaRPr lang="en-US" sz="2400" b="1" dirty="0"/>
          </a:p>
        </p:txBody>
      </p:sp>
      <p:pic>
        <p:nvPicPr>
          <p:cNvPr id="2" name="Picture 1">
            <a:extLst>
              <a:ext uri="{FF2B5EF4-FFF2-40B4-BE49-F238E27FC236}">
                <a16:creationId xmlns:a16="http://schemas.microsoft.com/office/drawing/2014/main" id="{E3040BD7-3732-C846-949B-7D619A1897C2}"/>
              </a:ext>
            </a:extLst>
          </p:cNvPr>
          <p:cNvPicPr>
            <a:picLocks noChangeAspect="1"/>
          </p:cNvPicPr>
          <p:nvPr/>
        </p:nvPicPr>
        <p:blipFill>
          <a:blip r:embed="rId2"/>
          <a:stretch>
            <a:fillRect/>
          </a:stretch>
        </p:blipFill>
        <p:spPr>
          <a:xfrm>
            <a:off x="724829" y="4056452"/>
            <a:ext cx="3730685" cy="2366222"/>
          </a:xfrm>
          <a:prstGeom prst="rect">
            <a:avLst/>
          </a:prstGeom>
        </p:spPr>
      </p:pic>
      <p:grpSp>
        <p:nvGrpSpPr>
          <p:cNvPr id="14" name="Group 13">
            <a:extLst>
              <a:ext uri="{FF2B5EF4-FFF2-40B4-BE49-F238E27FC236}">
                <a16:creationId xmlns:a16="http://schemas.microsoft.com/office/drawing/2014/main" id="{372DAC62-BDBF-4744-83E2-1F0EE062D831}"/>
              </a:ext>
            </a:extLst>
          </p:cNvPr>
          <p:cNvGrpSpPr/>
          <p:nvPr/>
        </p:nvGrpSpPr>
        <p:grpSpPr>
          <a:xfrm>
            <a:off x="5063067" y="4392309"/>
            <a:ext cx="6454168" cy="1673721"/>
            <a:chOff x="5063067" y="4392309"/>
            <a:chExt cx="6454168" cy="1673721"/>
          </a:xfrm>
        </p:grpSpPr>
        <p:grpSp>
          <p:nvGrpSpPr>
            <p:cNvPr id="8" name="Group 7">
              <a:extLst>
                <a:ext uri="{FF2B5EF4-FFF2-40B4-BE49-F238E27FC236}">
                  <a16:creationId xmlns:a16="http://schemas.microsoft.com/office/drawing/2014/main" id="{97EBD442-DAE7-0E4A-B6CC-327419119946}"/>
                </a:ext>
              </a:extLst>
            </p:cNvPr>
            <p:cNvGrpSpPr/>
            <p:nvPr/>
          </p:nvGrpSpPr>
          <p:grpSpPr>
            <a:xfrm>
              <a:off x="7483724" y="4392309"/>
              <a:ext cx="4033511" cy="1673721"/>
              <a:chOff x="7787934" y="4310333"/>
              <a:chExt cx="4033511" cy="1673721"/>
            </a:xfrm>
          </p:grpSpPr>
          <p:pic>
            <p:nvPicPr>
              <p:cNvPr id="12" name="그림 11" descr="텍스트이(가) 표시된 사진&#10;&#10;자동 생성된 설명">
                <a:extLst>
                  <a:ext uri="{FF2B5EF4-FFF2-40B4-BE49-F238E27FC236}">
                    <a16:creationId xmlns:a16="http://schemas.microsoft.com/office/drawing/2014/main" id="{7205604C-A558-3E09-9D55-7DD6D92D4098}"/>
                  </a:ext>
                </a:extLst>
              </p:cNvPr>
              <p:cNvPicPr>
                <a:picLocks noChangeAspect="1"/>
              </p:cNvPicPr>
              <p:nvPr/>
            </p:nvPicPr>
            <p:blipFill rotWithShape="1">
              <a:blip r:embed="rId3"/>
              <a:srcRect l="670" t="1" r="55035" b="64850"/>
              <a:stretch/>
            </p:blipFill>
            <p:spPr>
              <a:xfrm>
                <a:off x="7787934" y="4310333"/>
                <a:ext cx="3085338" cy="719149"/>
              </a:xfrm>
              <a:prstGeom prst="rect">
                <a:avLst/>
              </a:prstGeom>
            </p:spPr>
          </p:pic>
          <p:pic>
            <p:nvPicPr>
              <p:cNvPr id="15" name="그림 14">
                <a:extLst>
                  <a:ext uri="{FF2B5EF4-FFF2-40B4-BE49-F238E27FC236}">
                    <a16:creationId xmlns:a16="http://schemas.microsoft.com/office/drawing/2014/main" id="{9EE4417B-ECFC-BB0C-23E8-A9B888E5F609}"/>
                  </a:ext>
                </a:extLst>
              </p:cNvPr>
              <p:cNvPicPr>
                <a:picLocks noChangeAspect="1"/>
              </p:cNvPicPr>
              <p:nvPr/>
            </p:nvPicPr>
            <p:blipFill rotWithShape="1">
              <a:blip r:embed="rId4"/>
              <a:srcRect l="596" t="6979" r="9038" b="58413"/>
              <a:stretch/>
            </p:blipFill>
            <p:spPr>
              <a:xfrm>
                <a:off x="7787934" y="5264905"/>
                <a:ext cx="4033511" cy="719149"/>
              </a:xfrm>
              <a:prstGeom prst="rect">
                <a:avLst/>
              </a:prstGeom>
            </p:spPr>
          </p:pic>
        </p:grpSp>
        <p:sp>
          <p:nvSpPr>
            <p:cNvPr id="33" name="TextBox 32">
              <a:extLst>
                <a:ext uri="{FF2B5EF4-FFF2-40B4-BE49-F238E27FC236}">
                  <a16:creationId xmlns:a16="http://schemas.microsoft.com/office/drawing/2014/main" id="{39216BF2-2941-5A31-9813-1F447D7E0C62}"/>
                </a:ext>
              </a:extLst>
            </p:cNvPr>
            <p:cNvSpPr txBox="1"/>
            <p:nvPr/>
          </p:nvSpPr>
          <p:spPr>
            <a:xfrm>
              <a:off x="5063067" y="4562929"/>
              <a:ext cx="2334932" cy="353943"/>
            </a:xfrm>
            <a:prstGeom prst="rect">
              <a:avLst/>
            </a:prstGeom>
            <a:noFill/>
          </p:spPr>
          <p:txBody>
            <a:bodyPr wrap="square">
              <a:spAutoFit/>
            </a:bodyPr>
            <a:lstStyle/>
            <a:p>
              <a:r>
                <a:rPr lang="en-US" altLang="ko-KR" sz="1700" b="1" dirty="0" err="1">
                  <a:latin typeface="+mj-lt"/>
                  <a:cs typeface="Courier New" panose="02070309020205020404" pitchFamily="49" charset="0"/>
                </a:rPr>
                <a:t>melanoma.enhanced</a:t>
              </a:r>
              <a:endParaRPr lang="en-US" altLang="ko-KR" sz="1700" b="1" dirty="0">
                <a:latin typeface="+mj-lt"/>
                <a:cs typeface="Courier New" panose="02070309020205020404" pitchFamily="49" charset="0"/>
              </a:endParaRPr>
            </a:p>
          </p:txBody>
        </p:sp>
        <p:sp>
          <p:nvSpPr>
            <p:cNvPr id="34" name="TextBox 33">
              <a:extLst>
                <a:ext uri="{FF2B5EF4-FFF2-40B4-BE49-F238E27FC236}">
                  <a16:creationId xmlns:a16="http://schemas.microsoft.com/office/drawing/2014/main" id="{7772E397-06AE-0921-5265-58DA847623DF}"/>
                </a:ext>
              </a:extLst>
            </p:cNvPr>
            <p:cNvSpPr txBox="1"/>
            <p:nvPr/>
          </p:nvSpPr>
          <p:spPr>
            <a:xfrm>
              <a:off x="6147166" y="5529483"/>
              <a:ext cx="1464217" cy="353943"/>
            </a:xfrm>
            <a:prstGeom prst="rect">
              <a:avLst/>
            </a:prstGeom>
            <a:noFill/>
          </p:spPr>
          <p:txBody>
            <a:bodyPr wrap="square">
              <a:spAutoFit/>
            </a:bodyPr>
            <a:lstStyle/>
            <a:p>
              <a:r>
                <a:rPr lang="en-US" altLang="ko-KR" sz="1700" b="1" dirty="0">
                  <a:solidFill>
                    <a:schemeClr val="tx1"/>
                  </a:solidFill>
                  <a:latin typeface="+mj-lt"/>
                  <a:cs typeface="Courier New" panose="02070309020205020404" pitchFamily="49" charset="0"/>
                </a:rPr>
                <a:t>melanoma</a:t>
              </a:r>
            </a:p>
          </p:txBody>
        </p:sp>
        <p:sp>
          <p:nvSpPr>
            <p:cNvPr id="13" name="Rectangle 12">
              <a:extLst>
                <a:ext uri="{FF2B5EF4-FFF2-40B4-BE49-F238E27FC236}">
                  <a16:creationId xmlns:a16="http://schemas.microsoft.com/office/drawing/2014/main" id="{1135B87E-B6FD-0C46-B1F2-89CC8E1F57F5}"/>
                </a:ext>
              </a:extLst>
            </p:cNvPr>
            <p:cNvSpPr/>
            <p:nvPr/>
          </p:nvSpPr>
          <p:spPr>
            <a:xfrm>
              <a:off x="7483724" y="4548997"/>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30F282-513B-F24A-B296-ACA380B42CF3}"/>
                </a:ext>
              </a:extLst>
            </p:cNvPr>
            <p:cNvSpPr/>
            <p:nvPr/>
          </p:nvSpPr>
          <p:spPr>
            <a:xfrm>
              <a:off x="7489317" y="5529483"/>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C44BA0C3-E3DF-0B4C-91ED-F35C472DD957}"/>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45" name="TextBox 44">
            <a:extLst>
              <a:ext uri="{FF2B5EF4-FFF2-40B4-BE49-F238E27FC236}">
                <a16:creationId xmlns:a16="http://schemas.microsoft.com/office/drawing/2014/main" id="{C0A7F98C-C994-1048-8FF7-3199A3BE15BC}"/>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46" name="TextBox 45">
            <a:extLst>
              <a:ext uri="{FF2B5EF4-FFF2-40B4-BE49-F238E27FC236}">
                <a16:creationId xmlns:a16="http://schemas.microsoft.com/office/drawing/2014/main" id="{A431C3A1-1E86-C044-B6C4-0351C082A3E3}"/>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47" name="TextBox 46">
            <a:extLst>
              <a:ext uri="{FF2B5EF4-FFF2-40B4-BE49-F238E27FC236}">
                <a16:creationId xmlns:a16="http://schemas.microsoft.com/office/drawing/2014/main" id="{7640CCEC-99CC-D344-9DC3-FE02B2CEEF3B}"/>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8" name="TextBox 47">
            <a:extLst>
              <a:ext uri="{FF2B5EF4-FFF2-40B4-BE49-F238E27FC236}">
                <a16:creationId xmlns:a16="http://schemas.microsoft.com/office/drawing/2014/main" id="{9330160C-8D95-504D-B5D2-9B395AC8A73C}"/>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9" name="Straight Connector 17">
            <a:extLst>
              <a:ext uri="{FF2B5EF4-FFF2-40B4-BE49-F238E27FC236}">
                <a16:creationId xmlns:a16="http://schemas.microsoft.com/office/drawing/2014/main" id="{0D664F50-B98A-574E-AC21-59185CCFC1C9}"/>
              </a:ext>
            </a:extLst>
          </p:cNvPr>
          <p:cNvCxnSpPr>
            <a:stCxn id="44" idx="3"/>
            <a:endCxn id="45"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19">
            <a:extLst>
              <a:ext uri="{FF2B5EF4-FFF2-40B4-BE49-F238E27FC236}">
                <a16:creationId xmlns:a16="http://schemas.microsoft.com/office/drawing/2014/main" id="{939EE077-6847-F943-AFF8-AD20638D05AC}"/>
              </a:ext>
            </a:extLst>
          </p:cNvPr>
          <p:cNvCxnSpPr>
            <a:cxnSpLocks/>
            <a:stCxn id="46" idx="3"/>
            <a:endCxn id="47"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20">
            <a:extLst>
              <a:ext uri="{FF2B5EF4-FFF2-40B4-BE49-F238E27FC236}">
                <a16:creationId xmlns:a16="http://schemas.microsoft.com/office/drawing/2014/main" id="{7B859A80-41D5-D34F-AB4D-3B19F011F9AD}"/>
              </a:ext>
            </a:extLst>
          </p:cNvPr>
          <p:cNvCxnSpPr>
            <a:cxnSpLocks/>
            <a:stCxn id="47" idx="3"/>
            <a:endCxn id="48"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22">
            <a:extLst>
              <a:ext uri="{FF2B5EF4-FFF2-40B4-BE49-F238E27FC236}">
                <a16:creationId xmlns:a16="http://schemas.microsoft.com/office/drawing/2014/main" id="{C1B2988D-07BD-CB49-BF0B-393118CF8D5A}"/>
              </a:ext>
            </a:extLst>
          </p:cNvPr>
          <p:cNvCxnSpPr>
            <a:cxnSpLocks/>
            <a:stCxn id="45" idx="3"/>
            <a:endCxn id="46"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61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38</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6" y="1856015"/>
            <a:ext cx="5442107" cy="1572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clusterPlot(melanoma.enhanced, 			palette=palette, 			color="black", size=0.1) +labs(title="BayesSpace")</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8" name="Rectangle 8">
            <a:extLst>
              <a:ext uri="{FF2B5EF4-FFF2-40B4-BE49-F238E27FC236}">
                <a16:creationId xmlns:a16="http://schemas.microsoft.com/office/drawing/2014/main" id="{532FAB89-AF85-7FA3-506F-76132163AF1E}"/>
              </a:ext>
            </a:extLst>
          </p:cNvPr>
          <p:cNvSpPr/>
          <p:nvPr/>
        </p:nvSpPr>
        <p:spPr>
          <a:xfrm>
            <a:off x="410817" y="1400400"/>
            <a:ext cx="4044697" cy="461665"/>
          </a:xfrm>
          <a:prstGeom prst="rect">
            <a:avLst/>
          </a:prstGeom>
        </p:spPr>
        <p:txBody>
          <a:bodyPr wrap="none">
            <a:spAutoFit/>
          </a:bodyPr>
          <a:lstStyle/>
          <a:p>
            <a:r>
              <a:rPr lang="en-US" altLang="ko-KR" sz="2400" b="1"/>
              <a:t>Enhancing resolution (2/2)</a:t>
            </a:r>
            <a:endParaRPr lang="en-US" altLang="ko-KR" sz="2400" b="1" dirty="0"/>
          </a:p>
        </p:txBody>
      </p:sp>
      <p:pic>
        <p:nvPicPr>
          <p:cNvPr id="2" name="Picture 1">
            <a:extLst>
              <a:ext uri="{FF2B5EF4-FFF2-40B4-BE49-F238E27FC236}">
                <a16:creationId xmlns:a16="http://schemas.microsoft.com/office/drawing/2014/main" id="{FFB6400B-94E3-EB4E-A497-4E403FD1B72A}"/>
              </a:ext>
            </a:extLst>
          </p:cNvPr>
          <p:cNvPicPr>
            <a:picLocks noChangeAspect="1"/>
          </p:cNvPicPr>
          <p:nvPr/>
        </p:nvPicPr>
        <p:blipFill>
          <a:blip r:embed="rId2"/>
          <a:stretch>
            <a:fillRect/>
          </a:stretch>
        </p:blipFill>
        <p:spPr>
          <a:xfrm>
            <a:off x="6096000" y="1251090"/>
            <a:ext cx="5442106" cy="5241783"/>
          </a:xfrm>
          <a:prstGeom prst="rect">
            <a:avLst/>
          </a:prstGeom>
        </p:spPr>
      </p:pic>
      <p:sp>
        <p:nvSpPr>
          <p:cNvPr id="19" name="TextBox 18">
            <a:extLst>
              <a:ext uri="{FF2B5EF4-FFF2-40B4-BE49-F238E27FC236}">
                <a16:creationId xmlns:a16="http://schemas.microsoft.com/office/drawing/2014/main" id="{82D676D2-9061-D34B-90AE-89E0014B8735}"/>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1F81F3F5-EDF0-4A43-B622-41C6E472CFFD}"/>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619C8D3D-05E5-9340-8961-0DA3FE0F6B39}"/>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2" name="TextBox 21">
            <a:extLst>
              <a:ext uri="{FF2B5EF4-FFF2-40B4-BE49-F238E27FC236}">
                <a16:creationId xmlns:a16="http://schemas.microsoft.com/office/drawing/2014/main" id="{B8845325-14C4-E048-B5E6-D88613065D02}"/>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23" name="TextBox 22">
            <a:extLst>
              <a:ext uri="{FF2B5EF4-FFF2-40B4-BE49-F238E27FC236}">
                <a16:creationId xmlns:a16="http://schemas.microsoft.com/office/drawing/2014/main" id="{AC69210A-0072-1246-BFAD-B4312963CF38}"/>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92DE65F1-DA4E-D34C-BB29-3B94BAD919C4}"/>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9">
            <a:extLst>
              <a:ext uri="{FF2B5EF4-FFF2-40B4-BE49-F238E27FC236}">
                <a16:creationId xmlns:a16="http://schemas.microsoft.com/office/drawing/2014/main" id="{3A6D6585-813F-5C44-9B24-55CE9936560E}"/>
              </a:ext>
            </a:extLst>
          </p:cNvPr>
          <p:cNvCxnSpPr>
            <a:cxnSpLocks/>
            <a:stCxn id="21" idx="3"/>
            <a:endCxn id="22"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9CFFE828-F6F3-764D-AB0F-DA00A1D5666D}"/>
              </a:ext>
            </a:extLst>
          </p:cNvPr>
          <p:cNvCxnSpPr>
            <a:cxnSpLocks/>
            <a:stCxn id="22" idx="3"/>
            <a:endCxn id="23"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47691CAE-E2E1-7A46-9B77-EB419703D0B7}"/>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42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39</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6"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markers = list()</a:t>
            </a:r>
          </a:p>
          <a:p>
            <a:r>
              <a:rPr lang="en-US" altLang="ko-KR" sz="1500" dirty="0">
                <a:solidFill>
                  <a:schemeClr val="tx1"/>
                </a:solidFill>
                <a:latin typeface="Courier New" panose="02070309020205020404" pitchFamily="49" charset="0"/>
                <a:cs typeface="Courier New" panose="02070309020205020404" pitchFamily="49" charset="0"/>
              </a:rPr>
              <a:t>markers[["Tumor"]] = c("PMEL")</a:t>
            </a:r>
          </a:p>
          <a:p>
            <a:r>
              <a:rPr lang="en-US" altLang="ko-KR" sz="1500" dirty="0">
                <a:solidFill>
                  <a:schemeClr val="tx1"/>
                </a:solidFill>
                <a:latin typeface="Courier New" panose="02070309020205020404" pitchFamily="49" charset="0"/>
                <a:cs typeface="Courier New" panose="02070309020205020404" pitchFamily="49" charset="0"/>
              </a:rPr>
              <a:t>markers[["Fibroblast"]] = c("COL1A1")</a:t>
            </a:r>
          </a:p>
          <a:p>
            <a:r>
              <a:rPr lang="en-US" altLang="ko-KR" sz="1500" dirty="0">
                <a:solidFill>
                  <a:schemeClr val="tx1"/>
                </a:solidFill>
                <a:latin typeface="Courier New" panose="02070309020205020404" pitchFamily="49" charset="0"/>
                <a:cs typeface="Courier New" panose="02070309020205020404" pitchFamily="49" charset="0"/>
              </a:rPr>
              <a:t>markers[["Macrophage"]] = c("CD14", "FCGR1A", "FCGR1B")</a:t>
            </a:r>
          </a:p>
          <a:p>
            <a:r>
              <a:rPr lang="en-US" altLang="ko-KR" sz="1500" dirty="0">
                <a:solidFill>
                  <a:schemeClr val="tx1"/>
                </a:solidFill>
                <a:latin typeface="Courier New" panose="02070309020205020404" pitchFamily="49" charset="0"/>
                <a:cs typeface="Courier New" panose="02070309020205020404" pitchFamily="49" charset="0"/>
              </a:rPr>
              <a:t>markers[["B-cell"]] = c("CD19", "MS4A1")</a:t>
            </a:r>
          </a:p>
          <a:p>
            <a:r>
              <a:rPr lang="en-US" altLang="ko-KR" sz="1500" dirty="0">
                <a:solidFill>
                  <a:schemeClr val="tx1"/>
                </a:solidFill>
                <a:latin typeface="Courier New" panose="02070309020205020404" pitchFamily="49" charset="0"/>
                <a:cs typeface="Courier New" panose="02070309020205020404" pitchFamily="49" charset="0"/>
              </a:rPr>
              <a:t>markers[["T-cell"]] = c("CD2", "CD3D", "CD3E", "CD3G", "CD7")</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 = function(</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 features) {</a:t>
            </a:r>
          </a:p>
          <a:p>
            <a:r>
              <a:rPr lang="en-US" altLang="ko-KR" sz="1500" dirty="0">
                <a:solidFill>
                  <a:schemeClr val="tx1"/>
                </a:solidFill>
                <a:latin typeface="Courier New" panose="02070309020205020404" pitchFamily="49" charset="0"/>
                <a:cs typeface="Courier New" panose="02070309020205020404" pitchFamily="49" charset="0"/>
              </a:rPr>
              <a:t>  if (length(features) &gt; 1)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colSums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 else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a:t>
            </a:r>
          </a:p>
          <a:p>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spot_expr</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purrr</a:t>
            </a:r>
            <a:r>
              <a:rPr lang="en-US" altLang="ko-KR" sz="1500" dirty="0">
                <a:solidFill>
                  <a:schemeClr val="tx1"/>
                </a:solidFill>
                <a:latin typeface="Courier New" panose="02070309020205020404" pitchFamily="49" charset="0"/>
                <a:cs typeface="Courier New" panose="02070309020205020404" pitchFamily="49" charset="0"/>
              </a:rPr>
              <a:t>::map(markers, function(</a:t>
            </a:r>
            <a:r>
              <a:rPr lang="en-US" altLang="ko-KR" sz="1500" dirty="0" err="1">
                <a:solidFill>
                  <a:schemeClr val="tx1"/>
                </a:solidFill>
                <a:latin typeface="Courier New" panose="02070309020205020404" pitchFamily="49" charset="0"/>
                <a:cs typeface="Courier New" panose="02070309020205020404" pitchFamily="49" charset="0"/>
              </a:rPr>
              <a:t>xs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(melanoma, </a:t>
            </a:r>
            <a:r>
              <a:rPr lang="en-US" altLang="ko-KR" sz="1500" dirty="0" err="1">
                <a:solidFill>
                  <a:schemeClr val="tx1"/>
                </a:solidFill>
                <a:latin typeface="Courier New" panose="02070309020205020404" pitchFamily="49" charset="0"/>
                <a:cs typeface="Courier New" panose="02070309020205020404" pitchFamily="49" charset="0"/>
              </a:rPr>
              <a:t>xs</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7" name="직사각형 5">
            <a:extLst>
              <a:ext uri="{FF2B5EF4-FFF2-40B4-BE49-F238E27FC236}">
                <a16:creationId xmlns:a16="http://schemas.microsoft.com/office/drawing/2014/main" id="{95484407-E170-35A3-5EBF-000B724CF99B}"/>
              </a:ext>
            </a:extLst>
          </p:cNvPr>
          <p:cNvSpPr/>
          <p:nvPr/>
        </p:nvSpPr>
        <p:spPr>
          <a:xfrm>
            <a:off x="6079750"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purrr</a:t>
            </a:r>
            <a:r>
              <a:rPr lang="en-US" altLang="ko-KR" sz="1400" dirty="0">
                <a:solidFill>
                  <a:schemeClr val="tx1"/>
                </a:solidFill>
                <a:latin typeface="Courier New" panose="02070309020205020404" pitchFamily="49" charset="0"/>
                <a:cs typeface="Courier New" panose="02070309020205020404" pitchFamily="49" charset="0"/>
              </a:rPr>
              <a:t>::map(markers, function(</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sum_counts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title){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featurePlot</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color=NA) + 	</a:t>
            </a:r>
            <a:r>
              <a:rPr lang="en-US" altLang="ko-KR" sz="1400" dirty="0" err="1">
                <a:solidFill>
                  <a:schemeClr val="tx1"/>
                </a:solidFill>
                <a:latin typeface="Courier New" panose="02070309020205020404" pitchFamily="49" charset="0"/>
                <a:cs typeface="Courier New" panose="02070309020205020404" pitchFamily="49" charset="0"/>
              </a:rPr>
              <a:t>viridis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scale_fill_viridis</a:t>
            </a:r>
            <a:r>
              <a:rPr lang="en-US" altLang="ko-KR" sz="1400" dirty="0">
                <a:solidFill>
                  <a:schemeClr val="tx1"/>
                </a:solidFill>
                <a:latin typeface="Courier New" panose="02070309020205020404" pitchFamily="49" charset="0"/>
                <a:cs typeface="Courier New" panose="02070309020205020404" pitchFamily="49" charset="0"/>
              </a:rPr>
              <a:t>(option="A")+</a:t>
            </a:r>
          </a:p>
          <a:p>
            <a:r>
              <a:rPr lang="en-US" altLang="ko-KR" sz="1400" dirty="0">
                <a:solidFill>
                  <a:schemeClr val="tx1"/>
                </a:solidFill>
                <a:latin typeface="Courier New" panose="02070309020205020404" pitchFamily="49" charset="0"/>
                <a:cs typeface="Courier New" panose="02070309020205020404" pitchFamily="49" charset="0"/>
              </a:rPr>
              <a:t>	labs(title=title, fill="Log-normalized\</a:t>
            </a:r>
            <a:r>
              <a:rPr lang="en-US" altLang="ko-KR" sz="1400" dirty="0" err="1">
                <a:solidFill>
                  <a:schemeClr val="tx1"/>
                </a:solidFill>
                <a:latin typeface="Courier New" panose="02070309020205020404" pitchFamily="49" charset="0"/>
                <a:cs typeface="Courier New" panose="02070309020205020404" pitchFamily="49" charset="0"/>
              </a:rPr>
              <a:t>nexpression</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plot_expression_comparison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(melanoma, 		</a:t>
            </a:r>
            <a:r>
              <a:rPr lang="en-US" altLang="ko-KR" sz="1400" dirty="0" err="1">
                <a:solidFill>
                  <a:schemeClr val="tx1"/>
                </a:solidFill>
                <a:latin typeface="Courier New" panose="02070309020205020404" pitchFamily="49" charset="0"/>
                <a:cs typeface="Courier New" panose="02070309020205020404" pitchFamily="49" charset="0"/>
              </a:rPr>
              <a:t>spot_expr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]],"Spot")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]],"Enhanced")</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plot_annotation</a:t>
            </a:r>
            <a:r>
              <a:rPr lang="en-US" altLang="ko-KR" sz="1400" dirty="0">
                <a:solidFill>
                  <a:schemeClr val="tx1"/>
                </a:solidFill>
                <a:latin typeface="Courier New" panose="02070309020205020404" pitchFamily="49" charset="0"/>
                <a:cs typeface="Courier New" panose="02070309020205020404" pitchFamily="49" charset="0"/>
              </a:rPr>
              <a:t>(title=</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    </a:t>
            </a:r>
          </a:p>
          <a:p>
            <a:r>
              <a:rPr lang="en-US" altLang="ko-KR" sz="1400" dirty="0">
                <a:solidFill>
                  <a:schemeClr val="tx1"/>
                </a:solidFill>
                <a:latin typeface="Courier New" panose="02070309020205020404" pitchFamily="49" charset="0"/>
                <a:cs typeface="Courier New" panose="02070309020205020404" pitchFamily="49" charset="0"/>
              </a:rPr>
              <a:t>    theme=theme(</a:t>
            </a:r>
            <a:r>
              <a:rPr lang="en-US" altLang="ko-KR" sz="1400" dirty="0" err="1">
                <a:solidFill>
                  <a:schemeClr val="tx1"/>
                </a:solidFill>
                <a:latin typeface="Courier New" panose="02070309020205020404" pitchFamily="49" charset="0"/>
                <a:cs typeface="Courier New" panose="02070309020205020404" pitchFamily="49" charset="0"/>
              </a:rPr>
              <a:t>plot.title</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element_text</a:t>
            </a:r>
            <a:r>
              <a:rPr lang="en-US" altLang="ko-KR" sz="1400" dirty="0">
                <a:solidFill>
                  <a:schemeClr val="tx1"/>
                </a:solidFill>
                <a:latin typeface="Courier New" panose="02070309020205020404" pitchFamily="49" charset="0"/>
                <a:cs typeface="Courier New" panose="02070309020205020404" pitchFamily="49" charset="0"/>
              </a:rPr>
              <a:t>(size=18)))</a:t>
            </a:r>
          </a:p>
          <a:p>
            <a:r>
              <a:rPr lang="en-US" altLang="ko-KR" sz="1400" dirty="0">
                <a:solidFill>
                  <a:schemeClr val="tx1"/>
                </a:solidFill>
                <a:latin typeface="Courier New" panose="02070309020205020404" pitchFamily="49" charset="0"/>
                <a:cs typeface="Courier New" panose="02070309020205020404" pitchFamily="49" charset="0"/>
              </a:rPr>
              <a:t>	}</a:t>
            </a:r>
          </a:p>
        </p:txBody>
      </p:sp>
      <p:sp>
        <p:nvSpPr>
          <p:cNvPr id="12" name="Rectangle 8">
            <a:extLst>
              <a:ext uri="{FF2B5EF4-FFF2-40B4-BE49-F238E27FC236}">
                <a16:creationId xmlns:a16="http://schemas.microsoft.com/office/drawing/2014/main" id="{6A643962-B659-1DD0-F091-EE79F9DB91C7}"/>
              </a:ext>
            </a:extLst>
          </p:cNvPr>
          <p:cNvSpPr/>
          <p:nvPr/>
        </p:nvSpPr>
        <p:spPr>
          <a:xfrm>
            <a:off x="410817" y="1400400"/>
            <a:ext cx="4919937" cy="461665"/>
          </a:xfrm>
          <a:prstGeom prst="rect">
            <a:avLst/>
          </a:prstGeom>
        </p:spPr>
        <p:txBody>
          <a:bodyPr wrap="none">
            <a:spAutoFit/>
          </a:bodyPr>
          <a:lstStyle/>
          <a:p>
            <a:r>
              <a:rPr lang="en-US" altLang="ko-KR" sz="2400" b="1" dirty="0"/>
              <a:t>Define marker genes for plotting</a:t>
            </a:r>
          </a:p>
        </p:txBody>
      </p:sp>
      <p:sp>
        <p:nvSpPr>
          <p:cNvPr id="18" name="TextBox 17">
            <a:extLst>
              <a:ext uri="{FF2B5EF4-FFF2-40B4-BE49-F238E27FC236}">
                <a16:creationId xmlns:a16="http://schemas.microsoft.com/office/drawing/2014/main" id="{5DD70DC0-A2CB-F64A-B3CB-6E3E9CDD9589}"/>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19" name="TextBox 18">
            <a:extLst>
              <a:ext uri="{FF2B5EF4-FFF2-40B4-BE49-F238E27FC236}">
                <a16:creationId xmlns:a16="http://schemas.microsoft.com/office/drawing/2014/main" id="{661A78CB-F553-A54C-B624-E3CFA1B4FDDC}"/>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0" name="TextBox 19">
            <a:extLst>
              <a:ext uri="{FF2B5EF4-FFF2-40B4-BE49-F238E27FC236}">
                <a16:creationId xmlns:a16="http://schemas.microsoft.com/office/drawing/2014/main" id="{6ED5DB5D-DAA3-9842-A12E-13DE5BB2F28F}"/>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1" name="TextBox 20">
            <a:extLst>
              <a:ext uri="{FF2B5EF4-FFF2-40B4-BE49-F238E27FC236}">
                <a16:creationId xmlns:a16="http://schemas.microsoft.com/office/drawing/2014/main" id="{D895C189-63E1-1D41-97FE-6D6ADB8E745A}"/>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22" name="TextBox 21">
            <a:extLst>
              <a:ext uri="{FF2B5EF4-FFF2-40B4-BE49-F238E27FC236}">
                <a16:creationId xmlns:a16="http://schemas.microsoft.com/office/drawing/2014/main" id="{48533FBB-8FF4-A048-A4DF-0F5E50509C9B}"/>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23" name="Straight Connector 17">
            <a:extLst>
              <a:ext uri="{FF2B5EF4-FFF2-40B4-BE49-F238E27FC236}">
                <a16:creationId xmlns:a16="http://schemas.microsoft.com/office/drawing/2014/main" id="{289995A0-B0D5-EC49-8656-27E6F9B1997E}"/>
              </a:ext>
            </a:extLst>
          </p:cNvPr>
          <p:cNvCxnSpPr>
            <a:stCxn id="18" idx="3"/>
            <a:endCxn id="19"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B143B16F-7837-C04A-9A0A-3B209623D69E}"/>
              </a:ext>
            </a:extLst>
          </p:cNvPr>
          <p:cNvCxnSpPr>
            <a:cxnSpLocks/>
            <a:stCxn id="20" idx="3"/>
            <a:endCxn id="21"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A31F9354-9D29-A040-A53E-FC06FADA9243}"/>
              </a:ext>
            </a:extLst>
          </p:cNvPr>
          <p:cNvCxnSpPr>
            <a:cxnSpLocks/>
            <a:stCxn id="21" idx="3"/>
            <a:endCxn id="22"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C17272FB-DFB8-9747-98A0-CBED8506DD93}"/>
              </a:ext>
            </a:extLst>
          </p:cNvPr>
          <p:cNvCxnSpPr>
            <a:cxnSpLocks/>
            <a:stCxn id="19" idx="3"/>
            <a:endCxn id="20"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617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p:txBody>
          <a:bodyPr/>
          <a:lstStyle/>
          <a:p>
            <a:r>
              <a:rPr lang="en-KR" dirty="0"/>
              <a:t>What is R programming?</a:t>
            </a:r>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1</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4</a:t>
            </a:fld>
            <a:endParaRPr lang="en-KR" dirty="0"/>
          </a:p>
        </p:txBody>
      </p:sp>
    </p:spTree>
    <p:extLst>
      <p:ext uri="{BB962C8B-B14F-4D97-AF65-F5344CB8AC3E}">
        <p14:creationId xmlns:p14="http://schemas.microsoft.com/office/powerpoint/2010/main" val="43246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40</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5" y="1857101"/>
            <a:ext cx="5315729" cy="21771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err="1">
                <a:solidFill>
                  <a:schemeClr val="tx1"/>
                </a:solidFill>
                <a:latin typeface="Courier New" panose="02070309020205020404" pitchFamily="49" charset="0"/>
                <a:cs typeface="Courier New" panose="02070309020205020404" pitchFamily="49" charset="0"/>
              </a:rPr>
              <a:t>hvgs</a:t>
            </a:r>
            <a:r>
              <a:rPr lang="en-US" altLang="ko-KR" sz="1300" dirty="0">
                <a:solidFill>
                  <a:schemeClr val="tx1"/>
                </a:solidFill>
                <a:latin typeface="Courier New" panose="02070309020205020404" pitchFamily="49" charset="0"/>
                <a:cs typeface="Courier New" panose="02070309020205020404" pitchFamily="49" charset="0"/>
              </a:rPr>
              <a:t> = top[grep("^RP[LS]", top, invert=TRUE)]</a:t>
            </a:r>
          </a:p>
          <a:p>
            <a:br>
              <a:rPr lang="en-US" altLang="ko-KR" sz="1000" dirty="0">
                <a:solidFill>
                  <a:schemeClr val="tx1"/>
                </a:solidFill>
                <a:latin typeface="Courier New" panose="02070309020205020404" pitchFamily="49" charset="0"/>
                <a:cs typeface="Courier New" panose="02070309020205020404" pitchFamily="49" charset="0"/>
              </a:rPr>
            </a:br>
            <a:r>
              <a:rPr lang="en-US" altLang="ko-KR" sz="1300" dirty="0" err="1">
                <a:solidFill>
                  <a:schemeClr val="tx1"/>
                </a:solidFill>
                <a:latin typeface="Courier New" panose="02070309020205020404" pitchFamily="49" charset="0"/>
                <a:cs typeface="Courier New" panose="02070309020205020404" pitchFamily="49" charset="0"/>
              </a:rPr>
              <a:t>melanoma.enhanced</a:t>
            </a:r>
            <a:r>
              <a:rPr lang="en-US" altLang="ko-KR" sz="1300" dirty="0">
                <a:solidFill>
                  <a:schemeClr val="tx1"/>
                </a:solidFill>
                <a:latin typeface="Courier New" panose="02070309020205020404" pitchFamily="49" charset="0"/>
                <a:cs typeface="Courier New" panose="02070309020205020404" pitchFamily="49" charset="0"/>
              </a:rPr>
              <a:t> = </a:t>
            </a:r>
            <a:r>
              <a:rPr lang="en-US" altLang="ko-KR" sz="1300" dirty="0" err="1">
                <a:solidFill>
                  <a:schemeClr val="tx1"/>
                </a:solidFill>
                <a:latin typeface="Courier New" panose="02070309020205020404" pitchFamily="49" charset="0"/>
                <a:cs typeface="Courier New" panose="02070309020205020404" pitchFamily="49" charset="0"/>
              </a:rPr>
              <a:t>enhanceFeatures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melanoma.enhanced</a:t>
            </a:r>
            <a:r>
              <a:rPr lang="en-US" altLang="ko-KR" sz="1300" dirty="0">
                <a:solidFill>
                  <a:schemeClr val="tx1"/>
                </a:solidFill>
                <a:latin typeface="Courier New" panose="02070309020205020404" pitchFamily="49" charset="0"/>
                <a:cs typeface="Courier New" panose="02070309020205020404" pitchFamily="49" charset="0"/>
              </a:rPr>
              <a:t>, melanoma, model="</a:t>
            </a:r>
            <a:r>
              <a:rPr lang="en-US" altLang="ko-KR" sz="1300" dirty="0" err="1">
                <a:solidFill>
                  <a:schemeClr val="tx1"/>
                </a:solidFill>
                <a:latin typeface="Courier New" panose="02070309020205020404" pitchFamily="49" charset="0"/>
                <a:cs typeface="Courier New" panose="02070309020205020404" pitchFamily="49" charset="0"/>
              </a:rPr>
              <a:t>xgboost</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feature_names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hvgs</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nrounds</a:t>
            </a:r>
            <a:r>
              <a:rPr lang="en-US" altLang="ko-KR" sz="1300" dirty="0">
                <a:solidFill>
                  <a:schemeClr val="tx1"/>
                </a:solidFill>
                <a:latin typeface="Courier New" panose="02070309020205020404" pitchFamily="49" charset="0"/>
                <a:cs typeface="Courier New" panose="02070309020205020404" pitchFamily="49" charset="0"/>
              </a:rPr>
              <a:t>=0)</a:t>
            </a:r>
          </a:p>
          <a:p>
            <a:endParaRPr lang="en-US" altLang="ko-KR" sz="1300" dirty="0">
              <a:solidFill>
                <a:schemeClr val="tx1"/>
              </a:solidFill>
              <a:latin typeface="Courier New" panose="02070309020205020404" pitchFamily="49" charset="0"/>
              <a:cs typeface="Courier New" panose="02070309020205020404" pitchFamily="49" charset="0"/>
            </a:endParaRPr>
          </a:p>
          <a:p>
            <a:r>
              <a:rPr lang="en-US" altLang="ko-KR" sz="1300" dirty="0" err="1">
                <a:solidFill>
                  <a:schemeClr val="tx1"/>
                </a:solidFill>
                <a:latin typeface="Courier New" panose="02070309020205020404" pitchFamily="49" charset="0"/>
                <a:cs typeface="Courier New" panose="02070309020205020404" pitchFamily="49" charset="0"/>
              </a:rPr>
              <a:t>melanoma.enhanced</a:t>
            </a:r>
            <a:r>
              <a:rPr lang="en-US" altLang="ko-KR" sz="1300" dirty="0">
                <a:solidFill>
                  <a:schemeClr val="tx1"/>
                </a:solidFill>
                <a:latin typeface="Courier New" panose="02070309020205020404" pitchFamily="49" charset="0"/>
                <a:cs typeface="Courier New" panose="02070309020205020404" pitchFamily="49" charset="0"/>
              </a:rPr>
              <a:t> = </a:t>
            </a:r>
            <a:r>
              <a:rPr lang="en-US" altLang="ko-KR" sz="1300" dirty="0" err="1">
                <a:solidFill>
                  <a:schemeClr val="tx1"/>
                </a:solidFill>
                <a:latin typeface="Courier New" panose="02070309020205020404" pitchFamily="49" charset="0"/>
                <a:cs typeface="Courier New" panose="02070309020205020404" pitchFamily="49" charset="0"/>
              </a:rPr>
              <a:t>readRDS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url</a:t>
            </a:r>
            <a:r>
              <a:rPr lang="en-US" altLang="ko-KR" sz="1300" dirty="0">
                <a:solidFill>
                  <a:schemeClr val="tx1"/>
                </a:solidFill>
                <a:latin typeface="Courier New" panose="02070309020205020404" pitchFamily="49" charset="0"/>
                <a:cs typeface="Courier New" panose="02070309020205020404" pitchFamily="49" charset="0"/>
              </a:rPr>
              <a:t>("https://parkjooyoung99.github.io/KOGO_2023/data/KOGO_2023_spatial_transcriptomics_melanoma_enhancedfeature_object.rds"))</a:t>
            </a:r>
          </a:p>
        </p:txBody>
      </p:sp>
      <p:pic>
        <p:nvPicPr>
          <p:cNvPr id="12" name="그림 11">
            <a:extLst>
              <a:ext uri="{FF2B5EF4-FFF2-40B4-BE49-F238E27FC236}">
                <a16:creationId xmlns:a16="http://schemas.microsoft.com/office/drawing/2014/main" id="{BA5E23DC-BD22-3489-3259-C77F6BB8F7CA}"/>
              </a:ext>
            </a:extLst>
          </p:cNvPr>
          <p:cNvPicPr>
            <a:picLocks noChangeAspect="1"/>
          </p:cNvPicPr>
          <p:nvPr/>
        </p:nvPicPr>
        <p:blipFill>
          <a:blip r:embed="rId2"/>
          <a:stretch>
            <a:fillRect/>
          </a:stretch>
        </p:blipFill>
        <p:spPr>
          <a:xfrm>
            <a:off x="5894733" y="1515841"/>
            <a:ext cx="6045474" cy="4621975"/>
          </a:xfrm>
          <a:prstGeom prst="rect">
            <a:avLst/>
          </a:prstGeom>
        </p:spPr>
      </p:pic>
      <p:sp>
        <p:nvSpPr>
          <p:cNvPr id="13" name="Rectangle 8">
            <a:extLst>
              <a:ext uri="{FF2B5EF4-FFF2-40B4-BE49-F238E27FC236}">
                <a16:creationId xmlns:a16="http://schemas.microsoft.com/office/drawing/2014/main" id="{CAC0683C-EA00-555B-E7A4-DF43A91B05EF}"/>
              </a:ext>
            </a:extLst>
          </p:cNvPr>
          <p:cNvSpPr/>
          <p:nvPr/>
        </p:nvSpPr>
        <p:spPr>
          <a:xfrm>
            <a:off x="410817" y="1400400"/>
            <a:ext cx="3432350" cy="461665"/>
          </a:xfrm>
          <a:prstGeom prst="rect">
            <a:avLst/>
          </a:prstGeom>
        </p:spPr>
        <p:txBody>
          <a:bodyPr wrap="none">
            <a:spAutoFit/>
          </a:bodyPr>
          <a:lstStyle/>
          <a:p>
            <a:r>
              <a:rPr lang="en-US" altLang="ko-KR" sz="2400" b="1" dirty="0"/>
              <a:t>Rough cell type check</a:t>
            </a:r>
          </a:p>
        </p:txBody>
      </p:sp>
      <p:sp>
        <p:nvSpPr>
          <p:cNvPr id="14" name="TextBox 13">
            <a:extLst>
              <a:ext uri="{FF2B5EF4-FFF2-40B4-BE49-F238E27FC236}">
                <a16:creationId xmlns:a16="http://schemas.microsoft.com/office/drawing/2014/main" id="{90C14AC0-A136-1C43-BD63-B5825061B07A}"/>
              </a:ext>
            </a:extLst>
          </p:cNvPr>
          <p:cNvSpPr txBox="1"/>
          <p:nvPr/>
        </p:nvSpPr>
        <p:spPr>
          <a:xfrm>
            <a:off x="408068" y="4044728"/>
            <a:ext cx="5237358" cy="553998"/>
          </a:xfrm>
          <a:prstGeom prst="rect">
            <a:avLst/>
          </a:prstGeom>
          <a:noFill/>
        </p:spPr>
        <p:txBody>
          <a:bodyPr wrap="square" rtlCol="0">
            <a:spAutoFit/>
          </a:bodyPr>
          <a:lstStyle/>
          <a:p>
            <a:r>
              <a:rPr lang="en-US" sz="1500" dirty="0"/>
              <a:t>For each spot, linear model </a:t>
            </a:r>
            <a:r>
              <a:rPr lang="en-US" sz="1500" dirty="0" err="1"/>
              <a:t>lm</a:t>
            </a:r>
            <a:r>
              <a:rPr lang="en-US" sz="1500" dirty="0"/>
              <a:t>(gene ~ PCs) is fitted and </a:t>
            </a:r>
            <a:r>
              <a:rPr lang="en-US" sz="1500" dirty="0" err="1"/>
              <a:t>supspots</a:t>
            </a:r>
            <a:r>
              <a:rPr lang="en-US" sz="1500" dirty="0"/>
              <a:t> gene expression is predicted with </a:t>
            </a:r>
            <a:r>
              <a:rPr lang="en-US" sz="1500" dirty="0" err="1"/>
              <a:t>subspots</a:t>
            </a:r>
            <a:r>
              <a:rPr lang="en-US" sz="1500" dirty="0"/>
              <a:t> PC</a:t>
            </a:r>
          </a:p>
        </p:txBody>
      </p:sp>
      <p:sp>
        <p:nvSpPr>
          <p:cNvPr id="19" name="직사각형 5">
            <a:extLst>
              <a:ext uri="{FF2B5EF4-FFF2-40B4-BE49-F238E27FC236}">
                <a16:creationId xmlns:a16="http://schemas.microsoft.com/office/drawing/2014/main" id="{7E6239C4-F114-6044-A58E-3E5E35E20F00}"/>
              </a:ext>
            </a:extLst>
          </p:cNvPr>
          <p:cNvSpPr/>
          <p:nvPr/>
        </p:nvSpPr>
        <p:spPr>
          <a:xfrm>
            <a:off x="410815" y="4661573"/>
            <a:ext cx="5315729" cy="1820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p1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("Tumor")</a:t>
            </a:r>
          </a:p>
          <a:p>
            <a:r>
              <a:rPr lang="en-US" altLang="ko-KR" sz="1500" dirty="0">
                <a:solidFill>
                  <a:schemeClr val="tx1"/>
                </a:solidFill>
                <a:latin typeface="Courier New" panose="02070309020205020404" pitchFamily="49" charset="0"/>
                <a:cs typeface="Courier New" panose="02070309020205020404" pitchFamily="49" charset="0"/>
              </a:rPr>
              <a:t>p2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("Fibroblast")</a:t>
            </a:r>
          </a:p>
          <a:p>
            <a:r>
              <a:rPr lang="en-US" altLang="ko-KR" sz="1500" dirty="0">
                <a:solidFill>
                  <a:schemeClr val="tx1"/>
                </a:solidFill>
                <a:latin typeface="Courier New" panose="02070309020205020404" pitchFamily="49" charset="0"/>
                <a:cs typeface="Courier New" panose="02070309020205020404" pitchFamily="49" charset="0"/>
              </a:rPr>
              <a:t>p3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("Macrophage")</a:t>
            </a:r>
          </a:p>
          <a:p>
            <a:r>
              <a:rPr lang="en-US" altLang="ko-KR" sz="1500" dirty="0">
                <a:solidFill>
                  <a:schemeClr val="tx1"/>
                </a:solidFill>
                <a:latin typeface="Courier New" panose="02070309020205020404" pitchFamily="49" charset="0"/>
                <a:cs typeface="Courier New" panose="02070309020205020404" pitchFamily="49" charset="0"/>
              </a:rPr>
              <a:t>p4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("B-cell")</a:t>
            </a:r>
          </a:p>
          <a:p>
            <a:r>
              <a:rPr lang="en-US" altLang="ko-KR" sz="1500" dirty="0">
                <a:solidFill>
                  <a:schemeClr val="tx1"/>
                </a:solidFill>
                <a:latin typeface="Courier New" panose="02070309020205020404" pitchFamily="49" charset="0"/>
                <a:cs typeface="Courier New" panose="02070309020205020404" pitchFamily="49" charset="0"/>
              </a:rPr>
              <a:t>p5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("T-cell")</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cowplot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plot_grid</a:t>
            </a:r>
            <a:r>
              <a:rPr lang="en-US" altLang="ko-KR" sz="1500" dirty="0">
                <a:solidFill>
                  <a:schemeClr val="tx1"/>
                </a:solidFill>
                <a:latin typeface="Courier New" panose="02070309020205020404" pitchFamily="49" charset="0"/>
                <a:cs typeface="Courier New" panose="02070309020205020404" pitchFamily="49" charset="0"/>
              </a:rPr>
              <a:t>(p1,p2,p3,p4,p5,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=2)</a:t>
            </a:r>
          </a:p>
        </p:txBody>
      </p:sp>
      <p:sp>
        <p:nvSpPr>
          <p:cNvPr id="34" name="TextBox 33">
            <a:extLst>
              <a:ext uri="{FF2B5EF4-FFF2-40B4-BE49-F238E27FC236}">
                <a16:creationId xmlns:a16="http://schemas.microsoft.com/office/drawing/2014/main" id="{348E7BD1-BEF2-A04F-ADE9-AC602DA4AEC9}"/>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5" name="TextBox 34">
            <a:extLst>
              <a:ext uri="{FF2B5EF4-FFF2-40B4-BE49-F238E27FC236}">
                <a16:creationId xmlns:a16="http://schemas.microsoft.com/office/drawing/2014/main" id="{B1BED38D-BDAA-5C4B-8B7F-59881C7042D8}"/>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6" name="TextBox 35">
            <a:extLst>
              <a:ext uri="{FF2B5EF4-FFF2-40B4-BE49-F238E27FC236}">
                <a16:creationId xmlns:a16="http://schemas.microsoft.com/office/drawing/2014/main" id="{FD0A2C4D-4C32-7C46-B94B-D3341F18725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7" name="TextBox 36">
            <a:extLst>
              <a:ext uri="{FF2B5EF4-FFF2-40B4-BE49-F238E27FC236}">
                <a16:creationId xmlns:a16="http://schemas.microsoft.com/office/drawing/2014/main" id="{C39BB021-7E56-C740-AB08-27E312DE94F1}"/>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8" name="TextBox 37">
            <a:extLst>
              <a:ext uri="{FF2B5EF4-FFF2-40B4-BE49-F238E27FC236}">
                <a16:creationId xmlns:a16="http://schemas.microsoft.com/office/drawing/2014/main" id="{A72A3F3D-069F-A84F-8EA4-7CF54DBB94B3}"/>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9" name="Straight Connector 17">
            <a:extLst>
              <a:ext uri="{FF2B5EF4-FFF2-40B4-BE49-F238E27FC236}">
                <a16:creationId xmlns:a16="http://schemas.microsoft.com/office/drawing/2014/main" id="{62B8D9B0-009A-8444-BE12-17BF064D3767}"/>
              </a:ext>
            </a:extLst>
          </p:cNvPr>
          <p:cNvCxnSpPr>
            <a:stCxn id="34" idx="3"/>
            <a:endCxn id="35"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19">
            <a:extLst>
              <a:ext uri="{FF2B5EF4-FFF2-40B4-BE49-F238E27FC236}">
                <a16:creationId xmlns:a16="http://schemas.microsoft.com/office/drawing/2014/main" id="{3264DF6D-6878-BC4E-8D8D-C87E3EBCFFB5}"/>
              </a:ext>
            </a:extLst>
          </p:cNvPr>
          <p:cNvCxnSpPr>
            <a:cxnSpLocks/>
            <a:stCxn id="36" idx="3"/>
            <a:endCxn id="37"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20">
            <a:extLst>
              <a:ext uri="{FF2B5EF4-FFF2-40B4-BE49-F238E27FC236}">
                <a16:creationId xmlns:a16="http://schemas.microsoft.com/office/drawing/2014/main" id="{1BCB99AC-6D5B-7246-8CEF-4CAF3D3A9EFE}"/>
              </a:ext>
            </a:extLst>
          </p:cNvPr>
          <p:cNvCxnSpPr>
            <a:cxnSpLocks/>
            <a:stCxn id="37" idx="3"/>
            <a:endCxn id="38"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22">
            <a:extLst>
              <a:ext uri="{FF2B5EF4-FFF2-40B4-BE49-F238E27FC236}">
                <a16:creationId xmlns:a16="http://schemas.microsoft.com/office/drawing/2014/main" id="{8DABA6CC-D586-DE48-94C8-3DA8A90143C9}"/>
              </a:ext>
            </a:extLst>
          </p:cNvPr>
          <p:cNvCxnSpPr>
            <a:cxnSpLocks/>
            <a:stCxn id="35" idx="3"/>
            <a:endCxn id="36"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828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41</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3" name="직사각형 5">
            <a:extLst>
              <a:ext uri="{FF2B5EF4-FFF2-40B4-BE49-F238E27FC236}">
                <a16:creationId xmlns:a16="http://schemas.microsoft.com/office/drawing/2014/main" id="{DF810649-4D62-7DF0-9E67-77F5CEDA040C}"/>
              </a:ext>
            </a:extLst>
          </p:cNvPr>
          <p:cNvSpPr/>
          <p:nvPr/>
        </p:nvSpPr>
        <p:spPr>
          <a:xfrm>
            <a:off x="410817" y="1857103"/>
            <a:ext cx="11106418" cy="3244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CreateSeuratObject</a:t>
            </a:r>
            <a:r>
              <a:rPr lang="en-US" altLang="ko-KR" sz="1700" dirty="0">
                <a:solidFill>
                  <a:schemeClr val="tx1"/>
                </a:solidFill>
                <a:latin typeface="Courier New" panose="02070309020205020404" pitchFamily="49" charset="0"/>
                <a:cs typeface="Courier New" panose="02070309020205020404" pitchFamily="49" charset="0"/>
              </a:rPr>
              <a:t>(counts=</a:t>
            </a:r>
            <a:r>
              <a:rPr lang="en-US" altLang="ko-KR" sz="1700" dirty="0" err="1">
                <a:solidFill>
                  <a:schemeClr val="tx1"/>
                </a:solidFill>
                <a:latin typeface="Courier New" panose="02070309020205020404" pitchFamily="49" charset="0"/>
                <a:cs typeface="Courier New" panose="02070309020205020404" pitchFamily="49" charset="0"/>
              </a:rPr>
              <a:t>logcounts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a:solidFill>
                  <a:schemeClr val="tx1"/>
                </a:solidFill>
                <a:latin typeface="Courier New" panose="02070309020205020404" pitchFamily="49" charset="0"/>
                <a:cs typeface="Courier New" panose="02070309020205020404" pitchFamily="49" charset="0"/>
              </a:rPr>
              <a:t>                                   assay='Spatial’,</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meta.data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as.data.frame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SetIdent</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value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a:t>
            </a:r>
          </a:p>
          <a:p>
            <a:endParaRPr lang="en-US" altLang="ko-KR" sz="1700" dirty="0">
              <a:solidFill>
                <a:schemeClr val="tx1"/>
              </a:solidFill>
              <a:latin typeface="Courier New" panose="02070309020205020404" pitchFamily="49" charset="0"/>
              <a:cs typeface="Courier New" panose="02070309020205020404" pitchFamily="49" charset="0"/>
            </a:endParaRPr>
          </a:p>
          <a:p>
            <a:r>
              <a:rPr lang="fr-FR" altLang="ko-KR" sz="1700" dirty="0" err="1">
                <a:solidFill>
                  <a:schemeClr val="tx1"/>
                </a:solidFill>
                <a:latin typeface="Courier New" panose="02070309020205020404" pitchFamily="49" charset="0"/>
                <a:cs typeface="Courier New" panose="02070309020205020404" pitchFamily="49" charset="0"/>
              </a:rPr>
              <a:t>sobj@assays$Spatial@scale.data</a:t>
            </a:r>
            <a:r>
              <a:rPr lang="fr-FR" altLang="ko-KR" sz="1700" dirty="0">
                <a:solidFill>
                  <a:schemeClr val="tx1"/>
                </a:solidFill>
                <a:latin typeface="Courier New" panose="02070309020205020404" pitchFamily="49" charset="0"/>
                <a:cs typeface="Courier New" panose="02070309020205020404" pitchFamily="49" charset="0"/>
              </a:rPr>
              <a:t> = </a:t>
            </a:r>
          </a:p>
          <a:p>
            <a:r>
              <a:rPr lang="fr-FR" altLang="ko-KR" sz="1700" dirty="0">
                <a:solidFill>
                  <a:schemeClr val="tx1"/>
                </a:solidFill>
                <a:latin typeface="Courier New" panose="02070309020205020404" pitchFamily="49" charset="0"/>
                <a:cs typeface="Courier New" panose="02070309020205020404" pitchFamily="49" charset="0"/>
              </a:rPr>
              <a:t>	</a:t>
            </a:r>
            <a:r>
              <a:rPr lang="fr-FR" altLang="ko-KR" sz="1700" dirty="0" err="1">
                <a:solidFill>
                  <a:schemeClr val="tx1"/>
                </a:solidFill>
                <a:latin typeface="Courier New" panose="02070309020205020404" pitchFamily="49" charset="0"/>
                <a:cs typeface="Courier New" panose="02070309020205020404" pitchFamily="49" charset="0"/>
              </a:rPr>
              <a:t>sobj@assays$Spatial@data</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as.matrix</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scale</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endParaRPr lang="fr-FR" altLang="ko-KR" sz="1700" dirty="0">
              <a:solidFill>
                <a:schemeClr val="tx1"/>
              </a:solidFill>
              <a:latin typeface="Courier New" panose="02070309020205020404" pitchFamily="49" charset="0"/>
              <a:cs typeface="Courier New" panose="02070309020205020404" pitchFamily="49" charset="0"/>
            </a:endParaRPr>
          </a:p>
          <a:p>
            <a:endParaRPr lang="fr-FR" altLang="ko-KR" sz="10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top_markers</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FindAllMarkers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assay='Spatial', slot='data’,</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only.pos</a:t>
            </a:r>
            <a:r>
              <a:rPr lang="en-US" altLang="ko-KR" sz="1700" dirty="0">
                <a:solidFill>
                  <a:schemeClr val="tx1"/>
                </a:solidFill>
                <a:latin typeface="Courier New" panose="02070309020205020404" pitchFamily="49" charset="0"/>
                <a:cs typeface="Courier New" panose="02070309020205020404" pitchFamily="49" charset="0"/>
              </a:rPr>
              <a:t>=TRUE) %&gt;% </a:t>
            </a:r>
            <a:r>
              <a:rPr lang="en-US" altLang="ko-KR" sz="1700" dirty="0" err="1">
                <a:solidFill>
                  <a:schemeClr val="tx1"/>
                </a:solidFill>
                <a:latin typeface="Courier New" panose="02070309020205020404" pitchFamily="49" charset="0"/>
                <a:cs typeface="Courier New" panose="02070309020205020404" pitchFamily="49" charset="0"/>
              </a:rPr>
              <a:t>group_by</a:t>
            </a:r>
            <a:r>
              <a:rPr lang="en-US" altLang="ko-KR" sz="1700" dirty="0">
                <a:solidFill>
                  <a:schemeClr val="tx1"/>
                </a:solidFill>
                <a:latin typeface="Courier New" panose="02070309020205020404" pitchFamily="49" charset="0"/>
                <a:cs typeface="Courier New" panose="02070309020205020404" pitchFamily="49" charset="0"/>
              </a:rPr>
              <a:t>(cluster)</a:t>
            </a:r>
          </a:p>
          <a:p>
            <a:r>
              <a:rPr lang="en-US" altLang="ko-KR" sz="1700" dirty="0">
                <a:solidFill>
                  <a:schemeClr val="tx1"/>
                </a:solidFill>
                <a:latin typeface="Courier New" panose="02070309020205020404" pitchFamily="49" charset="0"/>
                <a:cs typeface="Courier New" panose="02070309020205020404" pitchFamily="49" charset="0"/>
              </a:rPr>
              <a:t>		 %&gt;% </a:t>
            </a:r>
            <a:r>
              <a:rPr lang="en-US" altLang="ko-KR" sz="1700" dirty="0" err="1">
                <a:solidFill>
                  <a:schemeClr val="tx1"/>
                </a:solidFill>
                <a:latin typeface="Courier New" panose="02070309020205020404" pitchFamily="49" charset="0"/>
                <a:cs typeface="Courier New" panose="02070309020205020404" pitchFamily="49" charset="0"/>
              </a:rPr>
              <a:t>top_n</a:t>
            </a:r>
            <a:r>
              <a:rPr lang="en-US" altLang="ko-KR" sz="1700" dirty="0">
                <a:solidFill>
                  <a:schemeClr val="tx1"/>
                </a:solidFill>
                <a:latin typeface="Courier New" panose="02070309020205020404" pitchFamily="49" charset="0"/>
                <a:cs typeface="Courier New" panose="02070309020205020404" pitchFamily="49" charset="0"/>
              </a:rPr>
              <a:t>(5, avg_log2FC)</a:t>
            </a:r>
          </a:p>
          <a:p>
            <a:r>
              <a:rPr lang="en-US" altLang="ko-KR" sz="1700" dirty="0">
                <a:solidFill>
                  <a:schemeClr val="tx1"/>
                </a:solidFill>
                <a:latin typeface="Courier New" panose="02070309020205020404" pitchFamily="49" charset="0"/>
                <a:cs typeface="Courier New" panose="02070309020205020404" pitchFamily="49" charset="0"/>
              </a:rPr>
              <a:t>head(top_markers,2)</a:t>
            </a:r>
          </a:p>
        </p:txBody>
      </p:sp>
      <p:sp>
        <p:nvSpPr>
          <p:cNvPr id="13" name="Rectangle 8">
            <a:extLst>
              <a:ext uri="{FF2B5EF4-FFF2-40B4-BE49-F238E27FC236}">
                <a16:creationId xmlns:a16="http://schemas.microsoft.com/office/drawing/2014/main" id="{C6A1C36B-B179-7A2D-A41A-FFDFA62E6DBA}"/>
              </a:ext>
            </a:extLst>
          </p:cNvPr>
          <p:cNvSpPr/>
          <p:nvPr/>
        </p:nvSpPr>
        <p:spPr>
          <a:xfrm>
            <a:off x="410817" y="1400400"/>
            <a:ext cx="5280613" cy="461665"/>
          </a:xfrm>
          <a:prstGeom prst="rect">
            <a:avLst/>
          </a:prstGeom>
        </p:spPr>
        <p:txBody>
          <a:bodyPr wrap="none">
            <a:spAutoFit/>
          </a:bodyPr>
          <a:lstStyle/>
          <a:p>
            <a:r>
              <a:rPr lang="en-US" altLang="ko-KR" sz="2400" b="1" dirty="0"/>
              <a:t>Find Marker genes for each cluster</a:t>
            </a:r>
          </a:p>
        </p:txBody>
      </p:sp>
      <p:sp>
        <p:nvSpPr>
          <p:cNvPr id="32" name="TextBox 31">
            <a:extLst>
              <a:ext uri="{FF2B5EF4-FFF2-40B4-BE49-F238E27FC236}">
                <a16:creationId xmlns:a16="http://schemas.microsoft.com/office/drawing/2014/main" id="{A70500E9-932A-8440-9338-C0D8BD766246}"/>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3" name="TextBox 32">
            <a:extLst>
              <a:ext uri="{FF2B5EF4-FFF2-40B4-BE49-F238E27FC236}">
                <a16:creationId xmlns:a16="http://schemas.microsoft.com/office/drawing/2014/main" id="{F8578383-B8A6-C247-A152-CB325AF5B179}"/>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4" name="TextBox 33">
            <a:extLst>
              <a:ext uri="{FF2B5EF4-FFF2-40B4-BE49-F238E27FC236}">
                <a16:creationId xmlns:a16="http://schemas.microsoft.com/office/drawing/2014/main" id="{0DCE2388-3BE5-8644-A656-438DAC97F5C4}"/>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5" name="TextBox 34">
            <a:extLst>
              <a:ext uri="{FF2B5EF4-FFF2-40B4-BE49-F238E27FC236}">
                <a16:creationId xmlns:a16="http://schemas.microsoft.com/office/drawing/2014/main" id="{C1124C27-D06E-5649-9FDB-8CF63498280B}"/>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6" name="TextBox 35">
            <a:extLst>
              <a:ext uri="{FF2B5EF4-FFF2-40B4-BE49-F238E27FC236}">
                <a16:creationId xmlns:a16="http://schemas.microsoft.com/office/drawing/2014/main" id="{95454FDA-0C4F-DA4E-8F72-50E5245172C1}"/>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7" name="Straight Connector 17">
            <a:extLst>
              <a:ext uri="{FF2B5EF4-FFF2-40B4-BE49-F238E27FC236}">
                <a16:creationId xmlns:a16="http://schemas.microsoft.com/office/drawing/2014/main" id="{CF513F96-7F0F-384A-B59D-27236680C288}"/>
              </a:ext>
            </a:extLst>
          </p:cNvPr>
          <p:cNvCxnSpPr>
            <a:stCxn id="32" idx="3"/>
            <a:endCxn id="33"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19">
            <a:extLst>
              <a:ext uri="{FF2B5EF4-FFF2-40B4-BE49-F238E27FC236}">
                <a16:creationId xmlns:a16="http://schemas.microsoft.com/office/drawing/2014/main" id="{A5927041-42F0-634B-90A5-E6D6717471C1}"/>
              </a:ext>
            </a:extLst>
          </p:cNvPr>
          <p:cNvCxnSpPr>
            <a:cxnSpLocks/>
            <a:stCxn id="34" idx="3"/>
            <a:endCxn id="35"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20">
            <a:extLst>
              <a:ext uri="{FF2B5EF4-FFF2-40B4-BE49-F238E27FC236}">
                <a16:creationId xmlns:a16="http://schemas.microsoft.com/office/drawing/2014/main" id="{7A777BA4-BB5F-E946-94BA-789B2A8DB1B1}"/>
              </a:ext>
            </a:extLst>
          </p:cNvPr>
          <p:cNvCxnSpPr>
            <a:cxnSpLocks/>
            <a:stCxn id="35" idx="3"/>
            <a:endCxn id="36"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22">
            <a:extLst>
              <a:ext uri="{FF2B5EF4-FFF2-40B4-BE49-F238E27FC236}">
                <a16:creationId xmlns:a16="http://schemas.microsoft.com/office/drawing/2014/main" id="{79EED535-4FBF-E849-80A4-E059F48E60DD}"/>
              </a:ext>
            </a:extLst>
          </p:cNvPr>
          <p:cNvCxnSpPr>
            <a:cxnSpLocks/>
            <a:stCxn id="33" idx="3"/>
            <a:endCxn id="34"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269E9EB-DE52-3D46-BA0B-749C9200D078}"/>
              </a:ext>
            </a:extLst>
          </p:cNvPr>
          <p:cNvPicPr>
            <a:picLocks noChangeAspect="1"/>
          </p:cNvPicPr>
          <p:nvPr/>
        </p:nvPicPr>
        <p:blipFill>
          <a:blip r:embed="rId2"/>
          <a:stretch>
            <a:fillRect/>
          </a:stretch>
        </p:blipFill>
        <p:spPr>
          <a:xfrm>
            <a:off x="453020" y="5147951"/>
            <a:ext cx="7098973" cy="1396895"/>
          </a:xfrm>
          <a:prstGeom prst="rect">
            <a:avLst/>
          </a:prstGeom>
        </p:spPr>
      </p:pic>
    </p:spTree>
    <p:extLst>
      <p:ext uri="{BB962C8B-B14F-4D97-AF65-F5344CB8AC3E}">
        <p14:creationId xmlns:p14="http://schemas.microsoft.com/office/powerpoint/2010/main" val="983689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42</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39F6B293-F911-9D53-BEF7-88D6DAD5BB25}"/>
              </a:ext>
            </a:extLst>
          </p:cNvPr>
          <p:cNvSpPr/>
          <p:nvPr/>
        </p:nvSpPr>
        <p:spPr>
          <a:xfrm>
            <a:off x="410816" y="1857103"/>
            <a:ext cx="5661935" cy="28780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a:solidFill>
                  <a:schemeClr val="tx1"/>
                </a:solidFill>
                <a:latin typeface="Courier New" panose="02070309020205020404" pitchFamily="49" charset="0"/>
                <a:cs typeface="Courier New" panose="02070309020205020404" pitchFamily="49" charset="0"/>
              </a:rPr>
              <a:t>Seurat::</a:t>
            </a:r>
            <a:r>
              <a:rPr lang="en-US" altLang="ko-KR" sz="1700" dirty="0" err="1">
                <a:solidFill>
                  <a:schemeClr val="tx1"/>
                </a:solidFill>
                <a:latin typeface="Courier New" panose="02070309020205020404" pitchFamily="49" charset="0"/>
                <a:cs typeface="Courier New" panose="02070309020205020404" pitchFamily="49" charset="0"/>
              </a:rPr>
              <a:t>DoHeatmap</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features = </a:t>
            </a:r>
            <a:r>
              <a:rPr lang="en-US" altLang="ko-KR" sz="1700" dirty="0" err="1">
                <a:solidFill>
                  <a:schemeClr val="tx1"/>
                </a:solidFill>
                <a:latin typeface="Courier New" panose="02070309020205020404" pitchFamily="49" charset="0"/>
                <a:cs typeface="Courier New" panose="02070309020205020404" pitchFamily="49" charset="0"/>
              </a:rPr>
              <a:t>top_markers$gene</a:t>
            </a:r>
            <a:r>
              <a:rPr lang="en-US" altLang="ko-KR" sz="1700" dirty="0">
                <a:solidFill>
                  <a:schemeClr val="tx1"/>
                </a:solidFill>
                <a:latin typeface="Courier New" panose="02070309020205020404" pitchFamily="49" charset="0"/>
                <a:cs typeface="Courier New" panose="02070309020205020404" pitchFamily="49" charset="0"/>
              </a:rPr>
              <a:t>, 	slot='</a:t>
            </a:r>
            <a:r>
              <a:rPr lang="en-US" altLang="ko-KR" sz="1700" dirty="0" err="1">
                <a:solidFill>
                  <a:schemeClr val="tx1"/>
                </a:solidFill>
                <a:latin typeface="Courier New" panose="02070309020205020404" pitchFamily="49" charset="0"/>
                <a:cs typeface="Courier New" panose="02070309020205020404" pitchFamily="49" charset="0"/>
              </a:rPr>
              <a:t>scale.data</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group.colors</a:t>
            </a:r>
            <a:r>
              <a:rPr lang="en-US" altLang="ko-KR" sz="1700" dirty="0">
                <a:solidFill>
                  <a:schemeClr val="tx1"/>
                </a:solidFill>
                <a:latin typeface="Courier New" panose="02070309020205020404" pitchFamily="49" charset="0"/>
                <a:cs typeface="Courier New" panose="02070309020205020404" pitchFamily="49" charset="0"/>
              </a:rPr>
              <a:t>=palette,  </a:t>
            </a:r>
          </a:p>
          <a:p>
            <a:r>
              <a:rPr lang="en-US" altLang="ko-KR" sz="1700" dirty="0">
                <a:solidFill>
                  <a:schemeClr val="tx1"/>
                </a:solidFill>
                <a:latin typeface="Courier New" panose="02070309020205020404" pitchFamily="49" charset="0"/>
                <a:cs typeface="Courier New" panose="02070309020205020404" pitchFamily="49" charset="0"/>
              </a:rPr>
              <a:t>	angle=0, size=4, label = FALSE, 	raster=FALSE) + guides(col = FALSE)</a:t>
            </a:r>
          </a:p>
        </p:txBody>
      </p:sp>
      <p:pic>
        <p:nvPicPr>
          <p:cNvPr id="12" name="그림 11" descr="텍스트이(가) 표시된 사진&#10;&#10;자동 생성된 설명">
            <a:extLst>
              <a:ext uri="{FF2B5EF4-FFF2-40B4-BE49-F238E27FC236}">
                <a16:creationId xmlns:a16="http://schemas.microsoft.com/office/drawing/2014/main" id="{45D9EAA1-B76B-4171-6909-B39DDCE224B5}"/>
              </a:ext>
            </a:extLst>
          </p:cNvPr>
          <p:cNvPicPr>
            <a:picLocks noChangeAspect="1"/>
          </p:cNvPicPr>
          <p:nvPr/>
        </p:nvPicPr>
        <p:blipFill rotWithShape="1">
          <a:blip r:embed="rId2"/>
          <a:srcRect l="2124" r="2640"/>
          <a:stretch/>
        </p:blipFill>
        <p:spPr>
          <a:xfrm>
            <a:off x="6276216" y="1747183"/>
            <a:ext cx="5648058" cy="4735218"/>
          </a:xfrm>
          <a:prstGeom prst="rect">
            <a:avLst/>
          </a:prstGeom>
        </p:spPr>
      </p:pic>
      <p:sp>
        <p:nvSpPr>
          <p:cNvPr id="13" name="Rectangle 8">
            <a:extLst>
              <a:ext uri="{FF2B5EF4-FFF2-40B4-BE49-F238E27FC236}">
                <a16:creationId xmlns:a16="http://schemas.microsoft.com/office/drawing/2014/main" id="{6252A5AE-E427-9079-B98B-6CF779DE18AF}"/>
              </a:ext>
            </a:extLst>
          </p:cNvPr>
          <p:cNvSpPr/>
          <p:nvPr/>
        </p:nvSpPr>
        <p:spPr>
          <a:xfrm>
            <a:off x="410817" y="1400400"/>
            <a:ext cx="7344511" cy="461665"/>
          </a:xfrm>
          <a:prstGeom prst="rect">
            <a:avLst/>
          </a:prstGeom>
        </p:spPr>
        <p:txBody>
          <a:bodyPr wrap="none">
            <a:spAutoFit/>
          </a:bodyPr>
          <a:lstStyle/>
          <a:p>
            <a:r>
              <a:rPr lang="en-US" altLang="ko-KR" sz="2400" b="1" dirty="0"/>
              <a:t>Visualize marker genes expression with heatmap</a:t>
            </a:r>
          </a:p>
        </p:txBody>
      </p:sp>
      <p:sp>
        <p:nvSpPr>
          <p:cNvPr id="32" name="TextBox 31">
            <a:extLst>
              <a:ext uri="{FF2B5EF4-FFF2-40B4-BE49-F238E27FC236}">
                <a16:creationId xmlns:a16="http://schemas.microsoft.com/office/drawing/2014/main" id="{2A9C4035-45B9-F646-8718-AB2C366D34DF}"/>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3" name="TextBox 32">
            <a:extLst>
              <a:ext uri="{FF2B5EF4-FFF2-40B4-BE49-F238E27FC236}">
                <a16:creationId xmlns:a16="http://schemas.microsoft.com/office/drawing/2014/main" id="{3FF81301-64D4-2D4A-A687-E9F19A2D1939}"/>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4" name="TextBox 33">
            <a:extLst>
              <a:ext uri="{FF2B5EF4-FFF2-40B4-BE49-F238E27FC236}">
                <a16:creationId xmlns:a16="http://schemas.microsoft.com/office/drawing/2014/main" id="{AC315306-7A71-CD4E-895A-494E18DF6F5D}"/>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5" name="TextBox 34">
            <a:extLst>
              <a:ext uri="{FF2B5EF4-FFF2-40B4-BE49-F238E27FC236}">
                <a16:creationId xmlns:a16="http://schemas.microsoft.com/office/drawing/2014/main" id="{522F60E0-500C-7945-93D1-86B6388BF9B8}"/>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6" name="TextBox 35">
            <a:extLst>
              <a:ext uri="{FF2B5EF4-FFF2-40B4-BE49-F238E27FC236}">
                <a16:creationId xmlns:a16="http://schemas.microsoft.com/office/drawing/2014/main" id="{4B0EB8B5-9DDE-814F-9C8D-D402C3CEB421}"/>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7" name="Straight Connector 17">
            <a:extLst>
              <a:ext uri="{FF2B5EF4-FFF2-40B4-BE49-F238E27FC236}">
                <a16:creationId xmlns:a16="http://schemas.microsoft.com/office/drawing/2014/main" id="{9CEAB744-A54E-EF49-8560-9F8F52852E66}"/>
              </a:ext>
            </a:extLst>
          </p:cNvPr>
          <p:cNvCxnSpPr>
            <a:stCxn id="32" idx="3"/>
            <a:endCxn id="33"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19">
            <a:extLst>
              <a:ext uri="{FF2B5EF4-FFF2-40B4-BE49-F238E27FC236}">
                <a16:creationId xmlns:a16="http://schemas.microsoft.com/office/drawing/2014/main" id="{A45AF92E-04C2-5E42-AC6E-B9B03622BE4C}"/>
              </a:ext>
            </a:extLst>
          </p:cNvPr>
          <p:cNvCxnSpPr>
            <a:cxnSpLocks/>
            <a:stCxn id="34" idx="3"/>
            <a:endCxn id="35"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20">
            <a:extLst>
              <a:ext uri="{FF2B5EF4-FFF2-40B4-BE49-F238E27FC236}">
                <a16:creationId xmlns:a16="http://schemas.microsoft.com/office/drawing/2014/main" id="{B880F991-ED69-6A40-9B67-6CDF6F1888D6}"/>
              </a:ext>
            </a:extLst>
          </p:cNvPr>
          <p:cNvCxnSpPr>
            <a:cxnSpLocks/>
            <a:stCxn id="35" idx="3"/>
            <a:endCxn id="36"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22">
            <a:extLst>
              <a:ext uri="{FF2B5EF4-FFF2-40B4-BE49-F238E27FC236}">
                <a16:creationId xmlns:a16="http://schemas.microsoft.com/office/drawing/2014/main" id="{1BC6F86E-91C0-BA48-AD1A-AA06FEB45308}"/>
              </a:ext>
            </a:extLst>
          </p:cNvPr>
          <p:cNvCxnSpPr>
            <a:cxnSpLocks/>
            <a:stCxn id="33" idx="3"/>
            <a:endCxn id="34"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145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43</a:t>
            </a:fld>
            <a:endParaRPr lang="en-KR" dirty="0"/>
          </a:p>
        </p:txBody>
      </p:sp>
      <p:sp>
        <p:nvSpPr>
          <p:cNvPr id="7" name="직사각형 5">
            <a:extLst>
              <a:ext uri="{FF2B5EF4-FFF2-40B4-BE49-F238E27FC236}">
                <a16:creationId xmlns:a16="http://schemas.microsoft.com/office/drawing/2014/main" id="{A1EE81EA-53EF-0D23-109A-64E09AF38BAB}"/>
              </a:ext>
            </a:extLst>
          </p:cNvPr>
          <p:cNvSpPr/>
          <p:nvPr/>
        </p:nvSpPr>
        <p:spPr>
          <a:xfrm>
            <a:off x="410817" y="1857103"/>
            <a:ext cx="5599041"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 </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1, 'Macrophage',</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2,'Fibroblasts',ifelse(</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3, '</a:t>
            </a:r>
            <a:r>
              <a:rPr lang="en-US" altLang="ko-KR" sz="1450" dirty="0" err="1">
                <a:solidFill>
                  <a:schemeClr val="tx1"/>
                </a:solidFill>
                <a:latin typeface="Courier New" panose="02070309020205020404" pitchFamily="49" charset="0"/>
                <a:cs typeface="Courier New" panose="02070309020205020404" pitchFamily="49" charset="0"/>
              </a:rPr>
              <a:t>Tumor','B</a:t>
            </a:r>
            <a:r>
              <a:rPr lang="en-US" altLang="ko-KR" sz="1450" dirty="0">
                <a:solidFill>
                  <a:schemeClr val="tx1"/>
                </a:solidFill>
                <a:latin typeface="Courier New" panose="02070309020205020404" pitchFamily="49" charset="0"/>
                <a:cs typeface="Courier New" panose="02070309020205020404" pitchFamily="49" charset="0"/>
              </a:rPr>
              <a:t> cell’)))</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factor(</a:t>
            </a:r>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levels = c('</a:t>
            </a:r>
            <a:r>
              <a:rPr lang="en-US" altLang="ko-KR" sz="1450" dirty="0" err="1">
                <a:solidFill>
                  <a:schemeClr val="tx1"/>
                </a:solidFill>
                <a:latin typeface="Courier New" panose="02070309020205020404" pitchFamily="49" charset="0"/>
                <a:cs typeface="Courier New" panose="02070309020205020404" pitchFamily="49" charset="0"/>
              </a:rPr>
              <a:t>Macrophage','Fibroblasts','Tumor','B</a:t>
            </a:r>
            <a:r>
              <a:rPr lang="en-US" altLang="ko-KR" sz="1450" dirty="0">
                <a:solidFill>
                  <a:schemeClr val="tx1"/>
                </a:solidFill>
                <a:latin typeface="Courier New" panose="02070309020205020404" pitchFamily="49" charset="0"/>
                <a:cs typeface="Courier New" panose="02070309020205020404" pitchFamily="49" charset="0"/>
              </a:rPr>
              <a:t> cell'))</a:t>
            </a: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 </a:t>
            </a:r>
            <a:r>
              <a:rPr lang="en-US" altLang="ko-KR" sz="1450" dirty="0" err="1">
                <a:solidFill>
                  <a:schemeClr val="tx1"/>
                </a:solidFill>
                <a:latin typeface="Courier New" panose="02070309020205020404" pitchFamily="49" charset="0"/>
                <a:cs typeface="Courier New" panose="02070309020205020404" pitchFamily="49" charset="0"/>
              </a:rPr>
              <a:t>coldata</a:t>
            </a:r>
            <a:endParaRPr lang="en-US" altLang="ko-KR" sz="1450" dirty="0">
              <a:solidFill>
                <a:schemeClr val="tx1"/>
              </a:solidFill>
              <a:latin typeface="Courier New" panose="02070309020205020404" pitchFamily="49" charset="0"/>
              <a:cs typeface="Courier New" panose="02070309020205020404" pitchFamily="49" charset="0"/>
            </a:endParaRP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clusterPlot</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 	palette=palette, </a:t>
            </a:r>
          </a:p>
          <a:p>
            <a:r>
              <a:rPr lang="en-US" altLang="ko-KR" sz="1450" dirty="0">
                <a:solidFill>
                  <a:schemeClr val="tx1"/>
                </a:solidFill>
                <a:latin typeface="Courier New" panose="02070309020205020404" pitchFamily="49" charset="0"/>
                <a:cs typeface="Courier New" panose="02070309020205020404" pitchFamily="49" charset="0"/>
              </a:rPr>
              <a:t>	color="black", size=0.1,</a:t>
            </a:r>
          </a:p>
          <a:p>
            <a:r>
              <a:rPr lang="en-US" altLang="ko-KR" sz="1450" dirty="0">
                <a:solidFill>
                  <a:schemeClr val="tx1"/>
                </a:solidFill>
                <a:latin typeface="Courier New" panose="02070309020205020404" pitchFamily="49" charset="0"/>
                <a:cs typeface="Courier New" panose="02070309020205020404" pitchFamily="49" charset="0"/>
              </a:rPr>
              <a:t>	label = 	"</a:t>
            </a:r>
            <a:r>
              <a:rPr lang="en-US" altLang="ko-KR" sz="1450" dirty="0" err="1">
                <a:solidFill>
                  <a:schemeClr val="tx1"/>
                </a:solidFill>
                <a:latin typeface="Courier New" panose="02070309020205020404" pitchFamily="49" charset="0"/>
                <a:cs typeface="Courier New" panose="02070309020205020404" pitchFamily="49" charset="0"/>
              </a:rPr>
              <a:t>spatial.cluster.annotation</a:t>
            </a:r>
            <a:r>
              <a:rPr lang="en-US" altLang="ko-KR" sz="1450" dirty="0">
                <a:solidFill>
                  <a:schemeClr val="tx1"/>
                </a:solidFill>
                <a:latin typeface="Courier New" panose="02070309020205020404" pitchFamily="49" charset="0"/>
                <a:cs typeface="Courier New" panose="02070309020205020404" pitchFamily="49" charset="0"/>
              </a:rPr>
              <a:t>") +</a:t>
            </a:r>
          </a:p>
          <a:p>
            <a:r>
              <a:rPr lang="en-US" altLang="ko-KR" sz="1450" dirty="0">
                <a:solidFill>
                  <a:schemeClr val="tx1"/>
                </a:solidFill>
                <a:latin typeface="Courier New" panose="02070309020205020404" pitchFamily="49" charset="0"/>
                <a:cs typeface="Courier New" panose="02070309020205020404" pitchFamily="49" charset="0"/>
              </a:rPr>
              <a:t>       labs(title="Annotation")</a:t>
            </a:r>
          </a:p>
          <a:p>
            <a:r>
              <a:rPr lang="en-US" altLang="ko-KR" sz="1450" dirty="0" err="1">
                <a:solidFill>
                  <a:schemeClr val="tx1"/>
                </a:solidFill>
                <a:latin typeface="Courier New" panose="02070309020205020404" pitchFamily="49" charset="0"/>
                <a:cs typeface="Courier New" panose="02070309020205020404" pitchFamily="49" charset="0"/>
              </a:rPr>
              <a:t>saveRDS</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a:t>
            </a:r>
          </a:p>
          <a:p>
            <a:r>
              <a:rPr lang="en-US" altLang="ko-KR" sz="1450" dirty="0">
                <a:solidFill>
                  <a:schemeClr val="tx1"/>
                </a:solidFill>
                <a:latin typeface="Courier New" panose="02070309020205020404" pitchFamily="49" charset="0"/>
                <a:cs typeface="Courier New" panose="02070309020205020404" pitchFamily="49" charset="0"/>
              </a:rPr>
              <a:t>	'</a:t>
            </a:r>
            <a:r>
              <a:rPr lang="en-US" altLang="ko-KR" sz="1450" dirty="0" err="1">
                <a:solidFill>
                  <a:schemeClr val="tx1"/>
                </a:solidFill>
                <a:latin typeface="Courier New" panose="02070309020205020404" pitchFamily="49" charset="0"/>
                <a:cs typeface="Courier New" panose="02070309020205020404" pitchFamily="49" charset="0"/>
              </a:rPr>
              <a:t>melanoma_enhanced.rds</a:t>
            </a:r>
            <a:r>
              <a:rPr lang="en-US" altLang="ko-KR" sz="1450" dirty="0">
                <a:solidFill>
                  <a:schemeClr val="tx1"/>
                </a:solidFill>
                <a:latin typeface="Courier New" panose="02070309020205020404" pitchFamily="49" charset="0"/>
                <a:cs typeface="Courier New" panose="02070309020205020404" pitchFamily="49" charset="0"/>
              </a:rPr>
              <a:t>')</a:t>
            </a:r>
          </a:p>
        </p:txBody>
      </p:sp>
      <p:sp>
        <p:nvSpPr>
          <p:cNvPr id="12" name="Rectangle 8">
            <a:extLst>
              <a:ext uri="{FF2B5EF4-FFF2-40B4-BE49-F238E27FC236}">
                <a16:creationId xmlns:a16="http://schemas.microsoft.com/office/drawing/2014/main" id="{BD8AF8A1-868A-745F-B940-9778288A4E2A}"/>
              </a:ext>
            </a:extLst>
          </p:cNvPr>
          <p:cNvSpPr/>
          <p:nvPr/>
        </p:nvSpPr>
        <p:spPr>
          <a:xfrm>
            <a:off x="410817" y="1400400"/>
            <a:ext cx="5431295" cy="461665"/>
          </a:xfrm>
          <a:prstGeom prst="rect">
            <a:avLst/>
          </a:prstGeom>
        </p:spPr>
        <p:txBody>
          <a:bodyPr wrap="none">
            <a:spAutoFit/>
          </a:bodyPr>
          <a:lstStyle/>
          <a:p>
            <a:r>
              <a:rPr lang="en-US" altLang="ko-KR" sz="2400" b="1" dirty="0"/>
              <a:t>Annotate spots for enhanced object</a:t>
            </a:r>
          </a:p>
        </p:txBody>
      </p:sp>
      <p:pic>
        <p:nvPicPr>
          <p:cNvPr id="13" name="Picture 12">
            <a:extLst>
              <a:ext uri="{FF2B5EF4-FFF2-40B4-BE49-F238E27FC236}">
                <a16:creationId xmlns:a16="http://schemas.microsoft.com/office/drawing/2014/main" id="{FD32D09F-5A54-3C44-95E5-A94449014E03}"/>
              </a:ext>
            </a:extLst>
          </p:cNvPr>
          <p:cNvPicPr>
            <a:picLocks noChangeAspect="1"/>
          </p:cNvPicPr>
          <p:nvPr/>
        </p:nvPicPr>
        <p:blipFill>
          <a:blip r:embed="rId2"/>
          <a:stretch>
            <a:fillRect/>
          </a:stretch>
        </p:blipFill>
        <p:spPr>
          <a:xfrm>
            <a:off x="6175169" y="1340965"/>
            <a:ext cx="5348796" cy="5151908"/>
          </a:xfrm>
          <a:prstGeom prst="rect">
            <a:avLst/>
          </a:prstGeom>
        </p:spPr>
      </p:pic>
      <p:sp>
        <p:nvSpPr>
          <p:cNvPr id="22" name="Title 1">
            <a:extLst>
              <a:ext uri="{FF2B5EF4-FFF2-40B4-BE49-F238E27FC236}">
                <a16:creationId xmlns:a16="http://schemas.microsoft.com/office/drawing/2014/main" id="{A6AAEDAD-3804-5245-A7C8-FF2D5B19142E}"/>
              </a:ext>
            </a:extLst>
          </p:cNvPr>
          <p:cNvSpPr txBox="1">
            <a:spLocks/>
          </p:cNvSpPr>
          <p:nvPr/>
        </p:nvSpPr>
        <p:spPr>
          <a:xfrm>
            <a:off x="410817" y="375599"/>
            <a:ext cx="11950516" cy="7851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ko-KR" dirty="0"/>
              <a:t>5. Annotation</a:t>
            </a:r>
            <a:endParaRPr lang="en-KR" dirty="0"/>
          </a:p>
        </p:txBody>
      </p:sp>
      <p:sp>
        <p:nvSpPr>
          <p:cNvPr id="23" name="TextBox 22">
            <a:extLst>
              <a:ext uri="{FF2B5EF4-FFF2-40B4-BE49-F238E27FC236}">
                <a16:creationId xmlns:a16="http://schemas.microsoft.com/office/drawing/2014/main" id="{1C33C3DB-5FB0-744C-B328-C0C222B0D843}"/>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4" name="TextBox 23">
            <a:extLst>
              <a:ext uri="{FF2B5EF4-FFF2-40B4-BE49-F238E27FC236}">
                <a16:creationId xmlns:a16="http://schemas.microsoft.com/office/drawing/2014/main" id="{BA451798-DA35-6540-BB94-03617928E19E}"/>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1" name="TextBox 30">
            <a:extLst>
              <a:ext uri="{FF2B5EF4-FFF2-40B4-BE49-F238E27FC236}">
                <a16:creationId xmlns:a16="http://schemas.microsoft.com/office/drawing/2014/main" id="{ED6F5BC7-7AA0-174A-A75C-57976C7158B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2" name="TextBox 31">
            <a:extLst>
              <a:ext uri="{FF2B5EF4-FFF2-40B4-BE49-F238E27FC236}">
                <a16:creationId xmlns:a16="http://schemas.microsoft.com/office/drawing/2014/main" id="{EEEF7CDD-C7D6-4841-A751-C76E357F1EB2}"/>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3" name="TextBox 32">
            <a:extLst>
              <a:ext uri="{FF2B5EF4-FFF2-40B4-BE49-F238E27FC236}">
                <a16:creationId xmlns:a16="http://schemas.microsoft.com/office/drawing/2014/main" id="{571BC80D-E400-9142-9D77-662AA98B5203}"/>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4" name="Straight Connector 17">
            <a:extLst>
              <a:ext uri="{FF2B5EF4-FFF2-40B4-BE49-F238E27FC236}">
                <a16:creationId xmlns:a16="http://schemas.microsoft.com/office/drawing/2014/main" id="{2658FBE8-DC20-8642-A85A-AAB381618821}"/>
              </a:ext>
            </a:extLst>
          </p:cNvPr>
          <p:cNvCxnSpPr>
            <a:stCxn id="23" idx="3"/>
            <a:endCxn id="24"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196E8C8F-38E6-7F4D-8ABD-E59CE79699FF}"/>
              </a:ext>
            </a:extLst>
          </p:cNvPr>
          <p:cNvCxnSpPr>
            <a:cxnSpLocks/>
            <a:stCxn id="31" idx="3"/>
            <a:endCxn id="32"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B340B123-20D4-9B4F-B0C8-AF8B4D6A95BE}"/>
              </a:ext>
            </a:extLst>
          </p:cNvPr>
          <p:cNvCxnSpPr>
            <a:cxnSpLocks/>
            <a:stCxn id="32" idx="3"/>
            <a:endCxn id="33"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6886F5DF-2EDA-DB45-BC83-BED238A2F256}"/>
              </a:ext>
            </a:extLst>
          </p:cNvPr>
          <p:cNvCxnSpPr>
            <a:cxnSpLocks/>
            <a:stCxn id="24" idx="3"/>
            <a:endCxn id="3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069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44</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5AFBB4F9-23FA-CAD6-3C1C-6D67DCFEBDE1}"/>
              </a:ext>
            </a:extLst>
          </p:cNvPr>
          <p:cNvSpPr/>
          <p:nvPr/>
        </p:nvSpPr>
        <p:spPr>
          <a:xfrm>
            <a:off x="410817" y="1857103"/>
            <a:ext cx="5599041"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(melanoma) </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1, 'Macrophage',</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2,'Fibroblasts',ifelse(</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3, '</a:t>
            </a:r>
            <a:r>
              <a:rPr lang="en-US" altLang="ko-KR" sz="1450" dirty="0" err="1">
                <a:solidFill>
                  <a:schemeClr val="tx1"/>
                </a:solidFill>
                <a:latin typeface="Courier New" panose="02070309020205020404" pitchFamily="49" charset="0"/>
                <a:cs typeface="Courier New" panose="02070309020205020404" pitchFamily="49" charset="0"/>
              </a:rPr>
              <a:t>Tumor','B</a:t>
            </a:r>
            <a:r>
              <a:rPr lang="en-US" altLang="ko-KR" sz="1450" dirty="0">
                <a:solidFill>
                  <a:schemeClr val="tx1"/>
                </a:solidFill>
                <a:latin typeface="Courier New" panose="02070309020205020404" pitchFamily="49" charset="0"/>
                <a:cs typeface="Courier New" panose="02070309020205020404" pitchFamily="49" charset="0"/>
              </a:rPr>
              <a:t> cell’)))</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factor(</a:t>
            </a:r>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levels = c('</a:t>
            </a:r>
            <a:r>
              <a:rPr lang="en-US" altLang="ko-KR" sz="1450" dirty="0" err="1">
                <a:solidFill>
                  <a:schemeClr val="tx1"/>
                </a:solidFill>
                <a:latin typeface="Courier New" panose="02070309020205020404" pitchFamily="49" charset="0"/>
                <a:cs typeface="Courier New" panose="02070309020205020404" pitchFamily="49" charset="0"/>
              </a:rPr>
              <a:t>Macrophage','Fibroblasts','Tumor','B</a:t>
            </a:r>
            <a:r>
              <a:rPr lang="en-US" altLang="ko-KR" sz="1450" dirty="0">
                <a:solidFill>
                  <a:schemeClr val="tx1"/>
                </a:solidFill>
                <a:latin typeface="Courier New" panose="02070309020205020404" pitchFamily="49" charset="0"/>
                <a:cs typeface="Courier New" panose="02070309020205020404" pitchFamily="49" charset="0"/>
              </a:rPr>
              <a:t> cell'))</a:t>
            </a:r>
          </a:p>
          <a:p>
            <a:endParaRPr lang="en-US" altLang="ko-KR" sz="1450" dirty="0">
              <a:solidFill>
                <a:schemeClr val="tx1"/>
              </a:solidFill>
              <a:latin typeface="Courier New" panose="02070309020205020404" pitchFamily="49" charset="0"/>
              <a:cs typeface="Courier New" panose="02070309020205020404" pitchFamily="49" charset="0"/>
            </a:endParaRP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(melanoma)= </a:t>
            </a:r>
            <a:r>
              <a:rPr lang="en-US" altLang="ko-KR" sz="1450" dirty="0" err="1">
                <a:solidFill>
                  <a:schemeClr val="tx1"/>
                </a:solidFill>
                <a:latin typeface="Courier New" panose="02070309020205020404" pitchFamily="49" charset="0"/>
                <a:cs typeface="Courier New" panose="02070309020205020404" pitchFamily="49" charset="0"/>
              </a:rPr>
              <a:t>coldata</a:t>
            </a:r>
            <a:endParaRPr lang="en-US" altLang="ko-KR" sz="1450" dirty="0">
              <a:solidFill>
                <a:schemeClr val="tx1"/>
              </a:solidFill>
              <a:latin typeface="Courier New" panose="02070309020205020404" pitchFamily="49" charset="0"/>
              <a:cs typeface="Courier New" panose="02070309020205020404" pitchFamily="49" charset="0"/>
            </a:endParaRP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clusterPlot</a:t>
            </a:r>
            <a:r>
              <a:rPr lang="en-US" altLang="ko-KR" sz="1450" dirty="0">
                <a:solidFill>
                  <a:schemeClr val="tx1"/>
                </a:solidFill>
                <a:latin typeface="Courier New" panose="02070309020205020404" pitchFamily="49" charset="0"/>
                <a:cs typeface="Courier New" panose="02070309020205020404" pitchFamily="49" charset="0"/>
              </a:rPr>
              <a:t>(melanoma, 	palette=palette, </a:t>
            </a:r>
          </a:p>
          <a:p>
            <a:r>
              <a:rPr lang="en-US" altLang="ko-KR" sz="1450" dirty="0">
                <a:solidFill>
                  <a:schemeClr val="tx1"/>
                </a:solidFill>
                <a:latin typeface="Courier New" panose="02070309020205020404" pitchFamily="49" charset="0"/>
                <a:cs typeface="Courier New" panose="02070309020205020404" pitchFamily="49" charset="0"/>
              </a:rPr>
              <a:t>	color="black", size=0.1,</a:t>
            </a:r>
          </a:p>
          <a:p>
            <a:r>
              <a:rPr lang="en-US" altLang="ko-KR" sz="1450" dirty="0">
                <a:solidFill>
                  <a:schemeClr val="tx1"/>
                </a:solidFill>
                <a:latin typeface="Courier New" panose="02070309020205020404" pitchFamily="49" charset="0"/>
                <a:cs typeface="Courier New" panose="02070309020205020404" pitchFamily="49" charset="0"/>
              </a:rPr>
              <a:t>	label = 	"</a:t>
            </a:r>
            <a:r>
              <a:rPr lang="en-US" altLang="ko-KR" sz="1450" dirty="0" err="1">
                <a:solidFill>
                  <a:schemeClr val="tx1"/>
                </a:solidFill>
                <a:latin typeface="Courier New" panose="02070309020205020404" pitchFamily="49" charset="0"/>
                <a:cs typeface="Courier New" panose="02070309020205020404" pitchFamily="49" charset="0"/>
              </a:rPr>
              <a:t>spatial.cluster.annotation</a:t>
            </a:r>
            <a:r>
              <a:rPr lang="en-US" altLang="ko-KR" sz="1450" dirty="0">
                <a:solidFill>
                  <a:schemeClr val="tx1"/>
                </a:solidFill>
                <a:latin typeface="Courier New" panose="02070309020205020404" pitchFamily="49" charset="0"/>
                <a:cs typeface="Courier New" panose="02070309020205020404" pitchFamily="49" charset="0"/>
              </a:rPr>
              <a:t>") +</a:t>
            </a:r>
          </a:p>
          <a:p>
            <a:r>
              <a:rPr lang="en-US" altLang="ko-KR" sz="1450" dirty="0">
                <a:solidFill>
                  <a:schemeClr val="tx1"/>
                </a:solidFill>
                <a:latin typeface="Courier New" panose="02070309020205020404" pitchFamily="49" charset="0"/>
                <a:cs typeface="Courier New" panose="02070309020205020404" pitchFamily="49" charset="0"/>
              </a:rPr>
              <a:t>       labs(title="Annotation")</a:t>
            </a:r>
          </a:p>
          <a:p>
            <a:r>
              <a:rPr lang="en-US" altLang="ko-KR" sz="1450" dirty="0" err="1">
                <a:solidFill>
                  <a:schemeClr val="tx1"/>
                </a:solidFill>
                <a:latin typeface="Courier New" panose="02070309020205020404" pitchFamily="49" charset="0"/>
                <a:cs typeface="Courier New" panose="02070309020205020404" pitchFamily="49" charset="0"/>
              </a:rPr>
              <a:t>saveRDS</a:t>
            </a:r>
            <a:r>
              <a:rPr lang="en-US" altLang="ko-KR" sz="1450" dirty="0">
                <a:solidFill>
                  <a:schemeClr val="tx1"/>
                </a:solidFill>
                <a:latin typeface="Courier New" panose="02070309020205020404" pitchFamily="49" charset="0"/>
                <a:cs typeface="Courier New" panose="02070309020205020404" pitchFamily="49" charset="0"/>
              </a:rPr>
              <a:t>(melanoma, '</a:t>
            </a:r>
            <a:r>
              <a:rPr lang="en-US" altLang="ko-KR" sz="1450" dirty="0" err="1">
                <a:solidFill>
                  <a:schemeClr val="tx1"/>
                </a:solidFill>
                <a:latin typeface="Courier New" panose="02070309020205020404" pitchFamily="49" charset="0"/>
                <a:cs typeface="Courier New" panose="02070309020205020404" pitchFamily="49" charset="0"/>
              </a:rPr>
              <a:t>melanoma.rds</a:t>
            </a:r>
            <a:r>
              <a:rPr lang="en-US" altLang="ko-KR" sz="1450" dirty="0">
                <a:solidFill>
                  <a:schemeClr val="tx1"/>
                </a:solidFill>
                <a:latin typeface="Courier New" panose="02070309020205020404" pitchFamily="49" charset="0"/>
                <a:cs typeface="Courier New" panose="02070309020205020404" pitchFamily="49" charset="0"/>
              </a:rPr>
              <a:t>')</a:t>
            </a:r>
          </a:p>
        </p:txBody>
      </p:sp>
      <p:sp>
        <p:nvSpPr>
          <p:cNvPr id="12" name="Rectangle 8">
            <a:extLst>
              <a:ext uri="{FF2B5EF4-FFF2-40B4-BE49-F238E27FC236}">
                <a16:creationId xmlns:a16="http://schemas.microsoft.com/office/drawing/2014/main" id="{3C8CD312-2E6A-A68C-03BC-594BEE5B383E}"/>
              </a:ext>
            </a:extLst>
          </p:cNvPr>
          <p:cNvSpPr/>
          <p:nvPr/>
        </p:nvSpPr>
        <p:spPr>
          <a:xfrm>
            <a:off x="410817" y="1400400"/>
            <a:ext cx="5517857" cy="461665"/>
          </a:xfrm>
          <a:prstGeom prst="rect">
            <a:avLst/>
          </a:prstGeom>
        </p:spPr>
        <p:txBody>
          <a:bodyPr wrap="none">
            <a:spAutoFit/>
          </a:bodyPr>
          <a:lstStyle/>
          <a:p>
            <a:r>
              <a:rPr lang="en-US" altLang="ko-KR" sz="2400" b="1" dirty="0"/>
              <a:t>Annotate spots for melanoma object</a:t>
            </a:r>
          </a:p>
        </p:txBody>
      </p:sp>
      <p:sp>
        <p:nvSpPr>
          <p:cNvPr id="18" name="TextBox 17">
            <a:extLst>
              <a:ext uri="{FF2B5EF4-FFF2-40B4-BE49-F238E27FC236}">
                <a16:creationId xmlns:a16="http://schemas.microsoft.com/office/drawing/2014/main" id="{697E89FD-803B-954E-8246-5C619359922E}"/>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19" name="TextBox 18">
            <a:extLst>
              <a:ext uri="{FF2B5EF4-FFF2-40B4-BE49-F238E27FC236}">
                <a16:creationId xmlns:a16="http://schemas.microsoft.com/office/drawing/2014/main" id="{3B2B8A9E-0045-4440-BB62-0265924A9898}"/>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0" name="TextBox 19">
            <a:extLst>
              <a:ext uri="{FF2B5EF4-FFF2-40B4-BE49-F238E27FC236}">
                <a16:creationId xmlns:a16="http://schemas.microsoft.com/office/drawing/2014/main" id="{ECA71F56-44E1-5E4B-94AA-BD9784DCD84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1" name="TextBox 20">
            <a:extLst>
              <a:ext uri="{FF2B5EF4-FFF2-40B4-BE49-F238E27FC236}">
                <a16:creationId xmlns:a16="http://schemas.microsoft.com/office/drawing/2014/main" id="{08B9E467-8008-E344-8629-2627A2AA9B02}"/>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22" name="TextBox 21">
            <a:extLst>
              <a:ext uri="{FF2B5EF4-FFF2-40B4-BE49-F238E27FC236}">
                <a16:creationId xmlns:a16="http://schemas.microsoft.com/office/drawing/2014/main" id="{382EDC69-7E96-0847-829B-8A2B6429D66F}"/>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23" name="Straight Connector 17">
            <a:extLst>
              <a:ext uri="{FF2B5EF4-FFF2-40B4-BE49-F238E27FC236}">
                <a16:creationId xmlns:a16="http://schemas.microsoft.com/office/drawing/2014/main" id="{CB841EDB-27D0-A64C-B686-DEED4C9E76D8}"/>
              </a:ext>
            </a:extLst>
          </p:cNvPr>
          <p:cNvCxnSpPr>
            <a:stCxn id="18" idx="3"/>
            <a:endCxn id="19"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235C1422-73CB-2945-88A6-111BCDC5DAAD}"/>
              </a:ext>
            </a:extLst>
          </p:cNvPr>
          <p:cNvCxnSpPr>
            <a:cxnSpLocks/>
            <a:stCxn id="20" idx="3"/>
            <a:endCxn id="21"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6BA18D6A-E74D-0649-AD52-15D56A711C61}"/>
              </a:ext>
            </a:extLst>
          </p:cNvPr>
          <p:cNvCxnSpPr>
            <a:cxnSpLocks/>
            <a:stCxn id="21" idx="3"/>
            <a:endCxn id="22"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BACC3BC0-2E34-DD47-AE6E-031A6DA6D4A5}"/>
              </a:ext>
            </a:extLst>
          </p:cNvPr>
          <p:cNvCxnSpPr>
            <a:cxnSpLocks/>
            <a:stCxn id="19" idx="3"/>
            <a:endCxn id="20"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9730DD1-8A9D-3743-8C1C-58A58F986E06}"/>
              </a:ext>
            </a:extLst>
          </p:cNvPr>
          <p:cNvPicPr>
            <a:picLocks noChangeAspect="1"/>
          </p:cNvPicPr>
          <p:nvPr/>
        </p:nvPicPr>
        <p:blipFill>
          <a:blip r:embed="rId2"/>
          <a:stretch>
            <a:fillRect/>
          </a:stretch>
        </p:blipFill>
        <p:spPr>
          <a:xfrm>
            <a:off x="6263328" y="1382251"/>
            <a:ext cx="5230043" cy="5037526"/>
          </a:xfrm>
          <a:prstGeom prst="rect">
            <a:avLst/>
          </a:prstGeom>
        </p:spPr>
      </p:pic>
    </p:spTree>
    <p:extLst>
      <p:ext uri="{BB962C8B-B14F-4D97-AF65-F5344CB8AC3E}">
        <p14:creationId xmlns:p14="http://schemas.microsoft.com/office/powerpoint/2010/main" val="989415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Cell-cell interaction - </a:t>
            </a:r>
            <a:r>
              <a:rPr lang="en-US" dirty="0" err="1"/>
              <a:t>CellChat</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4</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45</a:t>
            </a:fld>
            <a:endParaRPr lang="en-KR" dirty="0"/>
          </a:p>
        </p:txBody>
      </p:sp>
    </p:spTree>
    <p:extLst>
      <p:ext uri="{BB962C8B-B14F-4D97-AF65-F5344CB8AC3E}">
        <p14:creationId xmlns:p14="http://schemas.microsoft.com/office/powerpoint/2010/main" val="1324704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What is </a:t>
            </a:r>
            <a:r>
              <a:rPr lang="en-US" dirty="0" err="1"/>
              <a:t>CellChat</a:t>
            </a:r>
            <a:r>
              <a:rPr lang="en-US" dirty="0"/>
              <a:t>?</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471991"/>
            <a:ext cx="11198084" cy="5010409"/>
          </a:xfrm>
        </p:spPr>
        <p:txBody>
          <a:bodyPr>
            <a:normAutofit fontScale="77500" lnSpcReduction="20000"/>
          </a:bodyPr>
          <a:lstStyle/>
          <a:p>
            <a:pPr>
              <a:lnSpc>
                <a:spcPct val="120000"/>
              </a:lnSpc>
            </a:pPr>
            <a:r>
              <a:rPr lang="en-US" dirty="0" err="1"/>
              <a:t>BayesSpace</a:t>
            </a:r>
            <a:r>
              <a:rPr lang="en-US" dirty="0"/>
              <a:t> is an useful tool to </a:t>
            </a:r>
            <a:r>
              <a:rPr lang="en-US" b="1" dirty="0"/>
              <a:t>quantitatively infer and analyze intercellular communication networks</a:t>
            </a:r>
            <a:r>
              <a:rPr lang="en-US" dirty="0"/>
              <a:t> from single-cell RNA-sequencing data and spatial transcriptomics data.</a:t>
            </a:r>
          </a:p>
          <a:p>
            <a:pPr>
              <a:lnSpc>
                <a:spcPct val="120000"/>
              </a:lnSpc>
            </a:pPr>
            <a:r>
              <a:rPr lang="en-US" dirty="0"/>
              <a:t>Requires </a:t>
            </a:r>
            <a:r>
              <a:rPr lang="en-US" b="1" dirty="0"/>
              <a:t>gene expression</a:t>
            </a:r>
            <a:r>
              <a:rPr lang="en-US" dirty="0"/>
              <a:t> and </a:t>
            </a:r>
            <a:r>
              <a:rPr lang="en-US" b="1" dirty="0"/>
              <a:t>spatial location data</a:t>
            </a:r>
            <a:r>
              <a:rPr lang="en-US" dirty="0"/>
              <a:t> of spots/cells as the user input and models the probability of cell-cell communication by integrating gene expression with spatial distance as well as prior knowledge of the interactions between signaling ligands, receptors and their cofactors.</a:t>
            </a: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400" dirty="0"/>
          </a:p>
          <a:p>
            <a:pPr marL="0" indent="0">
              <a:buNone/>
            </a:pPr>
            <a:endParaRPr lang="en-US" sz="1400" dirty="0"/>
          </a:p>
          <a:p>
            <a:pPr marL="0" indent="0">
              <a:buNone/>
            </a:pPr>
            <a:r>
              <a:rPr lang="en-US" sz="1400" dirty="0">
                <a:solidFill>
                  <a:schemeClr val="tx1">
                    <a:lumMod val="50000"/>
                    <a:lumOff val="50000"/>
                  </a:schemeClr>
                </a:solidFill>
              </a:rPr>
              <a:t>JIN, </a:t>
            </a:r>
            <a:r>
              <a:rPr lang="en-US" sz="1400" dirty="0" err="1">
                <a:solidFill>
                  <a:schemeClr val="tx1">
                    <a:lumMod val="50000"/>
                    <a:lumOff val="50000"/>
                  </a:schemeClr>
                </a:solidFill>
              </a:rPr>
              <a:t>Suoqin</a:t>
            </a:r>
            <a:r>
              <a:rPr lang="en-US" sz="1400" dirty="0">
                <a:solidFill>
                  <a:schemeClr val="tx1">
                    <a:lumMod val="50000"/>
                    <a:lumOff val="50000"/>
                  </a:schemeClr>
                </a:solidFill>
              </a:rPr>
              <a:t>, et al. Inference and analysis of cell-cell communication using </a:t>
            </a:r>
            <a:r>
              <a:rPr lang="en-US" sz="1400" dirty="0" err="1">
                <a:solidFill>
                  <a:schemeClr val="tx1">
                    <a:lumMod val="50000"/>
                    <a:lumOff val="50000"/>
                  </a:schemeClr>
                </a:solidFill>
              </a:rPr>
              <a:t>CellChat</a:t>
            </a:r>
            <a:r>
              <a:rPr lang="en-US" sz="1400" dirty="0">
                <a:solidFill>
                  <a:schemeClr val="tx1">
                    <a:lumMod val="50000"/>
                    <a:lumOff val="50000"/>
                  </a:schemeClr>
                </a:solidFill>
              </a:rPr>
              <a:t>. Nature communications, 2021, 12.1: 1-20.</a:t>
            </a:r>
          </a:p>
          <a:p>
            <a:pPr marL="0" indent="0">
              <a:buNone/>
            </a:pPr>
            <a:r>
              <a:rPr lang="en-US" sz="1400" dirty="0">
                <a:solidFill>
                  <a:schemeClr val="tx1">
                    <a:lumMod val="50000"/>
                    <a:lumOff val="50000"/>
                  </a:schemeClr>
                </a:solidFill>
              </a:rPr>
              <a:t>https://</a:t>
            </a:r>
            <a:r>
              <a:rPr lang="en-US" sz="1400" dirty="0" err="1">
                <a:solidFill>
                  <a:schemeClr val="tx1">
                    <a:lumMod val="50000"/>
                    <a:lumOff val="50000"/>
                  </a:schemeClr>
                </a:solidFill>
              </a:rPr>
              <a:t>htmlpreview.github.io</a:t>
            </a:r>
            <a:r>
              <a:rPr lang="en-US" sz="1400" dirty="0">
                <a:solidFill>
                  <a:schemeClr val="tx1">
                    <a:lumMod val="50000"/>
                    <a:lumOff val="50000"/>
                  </a:schemeClr>
                </a:solidFill>
              </a:rPr>
              <a:t>/?https://</a:t>
            </a:r>
            <a:r>
              <a:rPr lang="en-US" sz="1400" dirty="0" err="1">
                <a:solidFill>
                  <a:schemeClr val="tx1">
                    <a:lumMod val="50000"/>
                    <a:lumOff val="50000"/>
                  </a:schemeClr>
                </a:solidFill>
              </a:rPr>
              <a:t>github.com</a:t>
            </a:r>
            <a:r>
              <a:rPr lang="en-US" sz="1400" dirty="0">
                <a:solidFill>
                  <a:schemeClr val="tx1">
                    <a:lumMod val="50000"/>
                    <a:lumOff val="50000"/>
                  </a:schemeClr>
                </a:solidFill>
              </a:rPr>
              <a:t>/</a:t>
            </a:r>
            <a:r>
              <a:rPr lang="en-US" sz="1400" dirty="0" err="1">
                <a:solidFill>
                  <a:schemeClr val="tx1">
                    <a:lumMod val="50000"/>
                    <a:lumOff val="50000"/>
                  </a:schemeClr>
                </a:solidFill>
              </a:rPr>
              <a:t>sqjin</a:t>
            </a:r>
            <a:r>
              <a:rPr lang="en-US" sz="1400" dirty="0">
                <a:solidFill>
                  <a:schemeClr val="tx1">
                    <a:lumMod val="50000"/>
                    <a:lumOff val="50000"/>
                  </a:schemeClr>
                </a:solidFill>
              </a:rPr>
              <a:t>/</a:t>
            </a:r>
            <a:r>
              <a:rPr lang="en-US" sz="1400" dirty="0" err="1">
                <a:solidFill>
                  <a:schemeClr val="tx1">
                    <a:lumMod val="50000"/>
                    <a:lumOff val="50000"/>
                  </a:schemeClr>
                </a:solidFill>
              </a:rPr>
              <a:t>CellChat</a:t>
            </a:r>
            <a:r>
              <a:rPr lang="en-US" sz="1400" dirty="0">
                <a:solidFill>
                  <a:schemeClr val="tx1">
                    <a:lumMod val="50000"/>
                    <a:lumOff val="50000"/>
                  </a:schemeClr>
                </a:solidFill>
              </a:rPr>
              <a:t>/blob/master/tutorial/</a:t>
            </a:r>
            <a:r>
              <a:rPr lang="en-US" sz="1400" dirty="0" err="1">
                <a:solidFill>
                  <a:schemeClr val="tx1">
                    <a:lumMod val="50000"/>
                    <a:lumOff val="50000"/>
                  </a:schemeClr>
                </a:solidFill>
              </a:rPr>
              <a:t>CellChat_analysis_of_spatial_imaging_data.html</a:t>
            </a:r>
            <a:endParaRPr lang="en-US" sz="140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46</a:t>
            </a:fld>
            <a:endParaRPr lang="en-KR" dirty="0"/>
          </a:p>
        </p:txBody>
      </p:sp>
    </p:spTree>
    <p:extLst>
      <p:ext uri="{BB962C8B-B14F-4D97-AF65-F5344CB8AC3E}">
        <p14:creationId xmlns:p14="http://schemas.microsoft.com/office/powerpoint/2010/main" val="2815450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For convenience, we will be using a recently released dataset of </a:t>
            </a:r>
            <a:r>
              <a:rPr lang="en-US" dirty="0" err="1"/>
              <a:t>sagital</a:t>
            </a:r>
            <a:r>
              <a:rPr lang="en-US" dirty="0"/>
              <a:t> mouse brain slices generated using the </a:t>
            </a:r>
            <a:r>
              <a:rPr lang="en-US" dirty="0" err="1"/>
              <a:t>Visium</a:t>
            </a:r>
            <a:r>
              <a:rPr lang="en-US" dirty="0"/>
              <a:t> v1 chemistry. There are two serial anterior sections, and two (matched) serial posterior sections.</a:t>
            </a:r>
          </a:p>
          <a:p>
            <a:endParaRPr lang="en-US" dirty="0"/>
          </a:p>
          <a:p>
            <a:r>
              <a:rPr lang="en-US" dirty="0"/>
              <a:t>Biological annotations of spots (i.e., cell group information) are predicted using Seurat (https://</a:t>
            </a:r>
            <a:r>
              <a:rPr lang="en-US" dirty="0" err="1"/>
              <a:t>satijalab.org</a:t>
            </a:r>
            <a:r>
              <a:rPr lang="en-US" dirty="0"/>
              <a:t>/</a:t>
            </a:r>
            <a:r>
              <a:rPr lang="en-US" dirty="0" err="1"/>
              <a:t>seurat</a:t>
            </a:r>
            <a:r>
              <a:rPr lang="en-US" dirty="0"/>
              <a:t>/articles/</a:t>
            </a:r>
            <a:r>
              <a:rPr lang="en-US" dirty="0" err="1"/>
              <a:t>spatial_vignette.html</a:t>
            </a:r>
            <a:r>
              <a:rPr lang="en-US" dirty="0"/>
              <a:t>).</a:t>
            </a: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47</a:t>
            </a:fld>
            <a:endParaRPr lang="en-KR" dirty="0"/>
          </a:p>
        </p:txBody>
      </p:sp>
      <p:sp>
        <p:nvSpPr>
          <p:cNvPr id="8" name="TextBox 7">
            <a:extLst>
              <a:ext uri="{FF2B5EF4-FFF2-40B4-BE49-F238E27FC236}">
                <a16:creationId xmlns:a16="http://schemas.microsoft.com/office/drawing/2014/main" id="{278B771E-B4F1-C345-8FEC-181CC0D75E18}"/>
              </a:ext>
            </a:extLst>
          </p:cNvPr>
          <p:cNvSpPr txBox="1"/>
          <p:nvPr/>
        </p:nvSpPr>
        <p:spPr>
          <a:xfrm>
            <a:off x="410817" y="6174624"/>
            <a:ext cx="6595075" cy="246221"/>
          </a:xfrm>
          <a:prstGeom prst="rect">
            <a:avLst/>
          </a:prstGeom>
          <a:noFill/>
        </p:spPr>
        <p:txBody>
          <a:bodyPr wrap="none" rtlCol="0">
            <a:spAutoFit/>
          </a:bodyPr>
          <a:lstStyle/>
          <a:p>
            <a:r>
              <a:rPr lang="en-US" sz="1000" dirty="0">
                <a:solidFill>
                  <a:schemeClr val="tx1">
                    <a:lumMod val="50000"/>
                    <a:lumOff val="50000"/>
                  </a:schemeClr>
                </a:solidFill>
              </a:rPr>
              <a:t>https://www.10xgenomics.com/resources/datasets/mouse-brain-serial-section-1-sagittal-anterior-1-standard-1-0-0</a:t>
            </a:r>
            <a:endParaRPr lang="en-KR" sz="1000" dirty="0">
              <a:solidFill>
                <a:schemeClr val="tx1">
                  <a:lumMod val="50000"/>
                  <a:lumOff val="50000"/>
                </a:schemeClr>
              </a:solidFill>
            </a:endParaRPr>
          </a:p>
        </p:txBody>
      </p:sp>
    </p:spTree>
    <p:extLst>
      <p:ext uri="{BB962C8B-B14F-4D97-AF65-F5344CB8AC3E}">
        <p14:creationId xmlns:p14="http://schemas.microsoft.com/office/powerpoint/2010/main" val="3167759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0. Load packages 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48</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3"/>
            <a:ext cx="11106418" cy="158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ell</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hat</a:t>
            </a:r>
            <a:r>
              <a:rPr lang="en-US" dirty="0">
                <a:solidFill>
                  <a:schemeClr val="tx1"/>
                </a:solidFill>
                <a:latin typeface="Courier New" panose="02070309020205020404" pitchFamily="49" charset="0"/>
                <a:cs typeface="Courier New" panose="02070309020205020404" pitchFamily="49" charset="0"/>
              </a:rPr>
              <a:t>’, ‘patchwork’),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r>
              <a:rPr lang="en-US" dirty="0">
                <a:solidFill>
                  <a:schemeClr val="tx1"/>
                </a:solidFill>
                <a:latin typeface="Courier New" panose="02070309020205020404" pitchFamily="49" charset="0"/>
                <a:cs typeface="Courier New" panose="02070309020205020404" pitchFamily="49" charset="0"/>
              </a:rPr>
              <a:t>options(</a:t>
            </a:r>
            <a:r>
              <a:rPr lang="en-US" dirty="0" err="1">
                <a:solidFill>
                  <a:schemeClr val="tx1"/>
                </a:solidFill>
                <a:latin typeface="Courier New" panose="02070309020205020404" pitchFamily="49" charset="0"/>
                <a:cs typeface="Courier New" panose="02070309020205020404" pitchFamily="49" charset="0"/>
              </a:rPr>
              <a:t>stringsAsFactors</a:t>
            </a:r>
            <a:r>
              <a:rPr lang="en-US" dirty="0">
                <a:solidFill>
                  <a:schemeClr val="tx1"/>
                </a:solidFill>
                <a:latin typeface="Courier New" panose="02070309020205020404" pitchFamily="49" charset="0"/>
                <a:cs typeface="Courier New" panose="02070309020205020404" pitchFamily="49" charset="0"/>
              </a:rPr>
              <a:t> = FALSE)</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07466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49</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232893"/>
            <a:ext cx="6283060" cy="5259980"/>
            <a:chOff x="459049" y="1137557"/>
            <a:chExt cx="6283060" cy="5259980"/>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579643"/>
              <a:ext cx="6283059" cy="48178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("https://parkjooyoung99.github.io/KOGO_2023/data/KOGO_2023_spatial_transcriptomics_cortex_object.rds"))</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 factor(</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levels=c('Astro',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Idents(</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endParaRPr lang="en-US" altLang="ko-KR"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colors = </a:t>
              </a:r>
              <a:r>
                <a:rPr lang="en-US" altLang="ko-KR" dirty="0" err="1">
                  <a:solidFill>
                    <a:schemeClr val="tx1"/>
                  </a:solidFill>
                  <a:latin typeface="Courier New" panose="02070309020205020404" pitchFamily="49" charset="0"/>
                  <a:cs typeface="Courier New" panose="02070309020205020404" pitchFamily="49" charset="0"/>
                </a:rPr>
                <a:t>scPalette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nlevels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names(colors) = 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SpatialDimPlot</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label = T, </a:t>
              </a:r>
              <a:r>
                <a:rPr lang="en-US" altLang="ko-KR" dirty="0" err="1">
                  <a:solidFill>
                    <a:schemeClr val="tx1"/>
                  </a:solidFill>
                  <a:latin typeface="Courier New" panose="02070309020205020404" pitchFamily="49" charset="0"/>
                  <a:cs typeface="Courier New" panose="02070309020205020404" pitchFamily="49" charset="0"/>
                </a:rPr>
                <a:t>label.size</a:t>
              </a:r>
              <a:r>
                <a:rPr lang="en-US" altLang="ko-KR" dirty="0">
                  <a:solidFill>
                    <a:schemeClr val="tx1"/>
                  </a:solidFill>
                  <a:latin typeface="Courier New" panose="02070309020205020404" pitchFamily="49" charset="0"/>
                  <a:cs typeface="Courier New" panose="02070309020205020404" pitchFamily="49" charset="0"/>
                </a:rPr>
                <a:t> = 3, cols = colors)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137557"/>
              <a:ext cx="1636987" cy="461665"/>
            </a:xfrm>
            <a:prstGeom prst="rect">
              <a:avLst/>
            </a:prstGeom>
          </p:spPr>
          <p:txBody>
            <a:bodyPr wrap="none">
              <a:spAutoFit/>
            </a:bodyPr>
            <a:lstStyle/>
            <a:p>
              <a:r>
                <a:rPr lang="en-US" sz="2400" b="1" dirty="0"/>
                <a:t>Load data</a:t>
              </a:r>
            </a:p>
          </p:txBody>
        </p:sp>
      </p:grpSp>
      <p:pic>
        <p:nvPicPr>
          <p:cNvPr id="12" name="Picture 11">
            <a:extLst>
              <a:ext uri="{FF2B5EF4-FFF2-40B4-BE49-F238E27FC236}">
                <a16:creationId xmlns:a16="http://schemas.microsoft.com/office/drawing/2014/main" id="{1095ACD3-2CEB-B447-AACD-2F01ADB5B01F}"/>
              </a:ext>
            </a:extLst>
          </p:cNvPr>
          <p:cNvPicPr>
            <a:picLocks noChangeAspect="1"/>
          </p:cNvPicPr>
          <p:nvPr/>
        </p:nvPicPr>
        <p:blipFill>
          <a:blip r:embed="rId2"/>
          <a:stretch>
            <a:fillRect/>
          </a:stretch>
        </p:blipFill>
        <p:spPr>
          <a:xfrm>
            <a:off x="6787662" y="1849970"/>
            <a:ext cx="5147621" cy="4292922"/>
          </a:xfrm>
          <a:prstGeom prst="rect">
            <a:avLst/>
          </a:prstGeom>
        </p:spPr>
      </p:pic>
      <p:grpSp>
        <p:nvGrpSpPr>
          <p:cNvPr id="20" name="그룹 6">
            <a:extLst>
              <a:ext uri="{FF2B5EF4-FFF2-40B4-BE49-F238E27FC236}">
                <a16:creationId xmlns:a16="http://schemas.microsoft.com/office/drawing/2014/main" id="{CE74C23B-A8F3-4D44-8D20-CA93DBFCD264}"/>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8E733C83-F799-FF4E-B039-3630B9F7D789}"/>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5094B762-F25F-E74E-B0C2-142545A332B9}"/>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5DF0BAD8-2F4B-0A48-A9AA-94484D4D9FA5}"/>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CFC2F0AF-47D7-D041-930F-C35808872CCB}"/>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5" name="TextBox 24">
              <a:extLst>
                <a:ext uri="{FF2B5EF4-FFF2-40B4-BE49-F238E27FC236}">
                  <a16:creationId xmlns:a16="http://schemas.microsoft.com/office/drawing/2014/main" id="{09D070C8-E02E-4B40-9491-858A5E2FEA3D}"/>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4">
              <a:extLst>
                <a:ext uri="{FF2B5EF4-FFF2-40B4-BE49-F238E27FC236}">
                  <a16:creationId xmlns:a16="http://schemas.microsoft.com/office/drawing/2014/main" id="{1FE9635E-08BA-4448-ADAE-55457D45B2F9}"/>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27" name="직선 연결선[R] 23">
            <a:extLst>
              <a:ext uri="{FF2B5EF4-FFF2-40B4-BE49-F238E27FC236}">
                <a16:creationId xmlns:a16="http://schemas.microsoft.com/office/drawing/2014/main" id="{5358A041-7CE8-C247-94D1-7879B03BAA11}"/>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0B5A57DA-D738-9E4E-844B-77115BC126E7}"/>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2">
            <a:extLst>
              <a:ext uri="{FF2B5EF4-FFF2-40B4-BE49-F238E27FC236}">
                <a16:creationId xmlns:a16="http://schemas.microsoft.com/office/drawing/2014/main" id="{BE07E3A7-A42B-604F-88C9-E7CC20957E36}"/>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48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What is R and Why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R is used widely in biological research and provides a solid platform for beginner scientific programmers. </a:t>
            </a:r>
          </a:p>
          <a:p>
            <a:r>
              <a:rPr lang="en-US" dirty="0"/>
              <a:t>Many graphing and statistical operations are built right into the language.</a:t>
            </a:r>
          </a:p>
          <a:p>
            <a:r>
              <a:rPr lang="en-US" dirty="0"/>
              <a:t>It’s free and open-source.</a:t>
            </a:r>
          </a:p>
          <a:p>
            <a:r>
              <a:rPr lang="en-US" dirty="0"/>
              <a:t>It runs on all major operating systems.</a:t>
            </a:r>
          </a:p>
          <a:p>
            <a:r>
              <a:rPr lang="en-US" dirty="0"/>
              <a:t>R is the most common statistics platform in genomics and easy to use.</a:t>
            </a:r>
          </a:p>
          <a:p>
            <a:r>
              <a:rPr lang="en-US" dirty="0"/>
              <a:t>Bioconductor uses the R statistical programming language and is open source and open development.</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a:t>
            </a:fld>
            <a:endParaRPr lang="en-KR" dirty="0"/>
          </a:p>
        </p:txBody>
      </p:sp>
      <p:pic>
        <p:nvPicPr>
          <p:cNvPr id="7" name="Picture 6">
            <a:extLst>
              <a:ext uri="{FF2B5EF4-FFF2-40B4-BE49-F238E27FC236}">
                <a16:creationId xmlns:a16="http://schemas.microsoft.com/office/drawing/2014/main" id="{C77979E1-9B0F-995E-A12D-C59C74F1800F}"/>
              </a:ext>
            </a:extLst>
          </p:cNvPr>
          <p:cNvPicPr>
            <a:picLocks noChangeAspect="1"/>
          </p:cNvPicPr>
          <p:nvPr/>
        </p:nvPicPr>
        <p:blipFill>
          <a:blip r:embed="rId2"/>
          <a:stretch>
            <a:fillRect/>
          </a:stretch>
        </p:blipFill>
        <p:spPr>
          <a:xfrm>
            <a:off x="1876695" y="4951888"/>
            <a:ext cx="1261036" cy="983012"/>
          </a:xfrm>
          <a:prstGeom prst="rect">
            <a:avLst/>
          </a:prstGeom>
        </p:spPr>
      </p:pic>
      <p:pic>
        <p:nvPicPr>
          <p:cNvPr id="8" name="Picture 7">
            <a:extLst>
              <a:ext uri="{FF2B5EF4-FFF2-40B4-BE49-F238E27FC236}">
                <a16:creationId xmlns:a16="http://schemas.microsoft.com/office/drawing/2014/main" id="{D1DD3756-2058-CCD1-FD96-9F7024E5C780}"/>
              </a:ext>
            </a:extLst>
          </p:cNvPr>
          <p:cNvPicPr>
            <a:picLocks noChangeAspect="1"/>
          </p:cNvPicPr>
          <p:nvPr/>
        </p:nvPicPr>
        <p:blipFill>
          <a:blip r:embed="rId3"/>
          <a:stretch>
            <a:fillRect/>
          </a:stretch>
        </p:blipFill>
        <p:spPr>
          <a:xfrm>
            <a:off x="4005432" y="4951888"/>
            <a:ext cx="2804147" cy="979226"/>
          </a:xfrm>
          <a:prstGeom prst="rect">
            <a:avLst/>
          </a:prstGeom>
        </p:spPr>
      </p:pic>
      <p:pic>
        <p:nvPicPr>
          <p:cNvPr id="10" name="Picture 9">
            <a:extLst>
              <a:ext uri="{FF2B5EF4-FFF2-40B4-BE49-F238E27FC236}">
                <a16:creationId xmlns:a16="http://schemas.microsoft.com/office/drawing/2014/main" id="{059D2029-B50D-D8EF-9798-D7B433E85E2D}"/>
              </a:ext>
            </a:extLst>
          </p:cNvPr>
          <p:cNvPicPr>
            <a:picLocks noChangeAspect="1"/>
          </p:cNvPicPr>
          <p:nvPr/>
        </p:nvPicPr>
        <p:blipFill>
          <a:blip r:embed="rId4"/>
          <a:stretch>
            <a:fillRect/>
          </a:stretch>
        </p:blipFill>
        <p:spPr>
          <a:xfrm>
            <a:off x="7677280" y="4951888"/>
            <a:ext cx="3395703" cy="979226"/>
          </a:xfrm>
          <a:prstGeom prst="rect">
            <a:avLst/>
          </a:prstGeom>
        </p:spPr>
      </p:pic>
      <p:sp>
        <p:nvSpPr>
          <p:cNvPr id="9" name="TextBox 8">
            <a:extLst>
              <a:ext uri="{FF2B5EF4-FFF2-40B4-BE49-F238E27FC236}">
                <a16:creationId xmlns:a16="http://schemas.microsoft.com/office/drawing/2014/main" id="{A6B92442-01B6-4B27-D031-61BDA5D26BF2}"/>
              </a:ext>
            </a:extLst>
          </p:cNvPr>
          <p:cNvSpPr txBox="1"/>
          <p:nvPr/>
        </p:nvSpPr>
        <p:spPr>
          <a:xfrm>
            <a:off x="410817" y="5985904"/>
            <a:ext cx="4600940" cy="430887"/>
          </a:xfrm>
          <a:prstGeom prst="rect">
            <a:avLst/>
          </a:prstGeom>
          <a:noFill/>
        </p:spPr>
        <p:txBody>
          <a:bodyPr wrap="none" rtlCol="0">
            <a:spAutoFit/>
          </a:bodyPr>
          <a:lstStyle/>
          <a:p>
            <a:r>
              <a:rPr lang="en-US" altLang="ko-KR" sz="1100" dirty="0">
                <a:solidFill>
                  <a:schemeClr val="tx1">
                    <a:lumMod val="50000"/>
                    <a:lumOff val="50000"/>
                  </a:schemeClr>
                </a:solidFill>
              </a:rPr>
              <a:t>Modified</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from</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a:t>
            </a:r>
            <a:r>
              <a:rPr lang="ko-KR" altLang="en-US" sz="1100" dirty="0">
                <a:solidFill>
                  <a:schemeClr val="tx1">
                    <a:lumMod val="50000"/>
                    <a:lumOff val="50000"/>
                  </a:schemeClr>
                </a:solidFill>
              </a:rPr>
              <a:t> </a:t>
            </a:r>
            <a:r>
              <a:rPr lang="en-US" sz="1100" dirty="0">
                <a:solidFill>
                  <a:schemeClr val="tx1">
                    <a:lumMod val="50000"/>
                    <a:lumOff val="50000"/>
                  </a:schemeClr>
                </a:solidFill>
              </a:rPr>
              <a:t>https://datacarpentry.org/semester-biology/about/why-r/</a:t>
            </a:r>
          </a:p>
          <a:p>
            <a:r>
              <a:rPr lang="en-US" sz="1100" dirty="0">
                <a:solidFill>
                  <a:schemeClr val="tx1">
                    <a:lumMod val="50000"/>
                    <a:lumOff val="50000"/>
                  </a:schemeClr>
                </a:solidFill>
              </a:rPr>
              <a:t>https://</a:t>
            </a:r>
            <a:r>
              <a:rPr lang="en-US" sz="1100" dirty="0" err="1">
                <a:solidFill>
                  <a:schemeClr val="tx1">
                    <a:lumMod val="50000"/>
                    <a:lumOff val="50000"/>
                  </a:schemeClr>
                </a:solidFill>
              </a:rPr>
              <a:t>www.bioconductor.org</a:t>
            </a:r>
            <a:r>
              <a:rPr lang="en-US" sz="1100" dirty="0">
                <a:solidFill>
                  <a:schemeClr val="tx1">
                    <a:lumMod val="50000"/>
                    <a:lumOff val="50000"/>
                  </a:schemeClr>
                </a:solidFill>
              </a:rPr>
              <a:t>/</a:t>
            </a:r>
            <a:endParaRPr lang="en-KR" sz="1100" dirty="0">
              <a:solidFill>
                <a:schemeClr val="tx1">
                  <a:lumMod val="50000"/>
                  <a:lumOff val="50000"/>
                </a:schemeClr>
              </a:solidFill>
            </a:endParaRPr>
          </a:p>
        </p:txBody>
      </p:sp>
    </p:spTree>
    <p:extLst>
      <p:ext uri="{BB962C8B-B14F-4D97-AF65-F5344CB8AC3E}">
        <p14:creationId xmlns:p14="http://schemas.microsoft.com/office/powerpoint/2010/main" val="35553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50</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1905509"/>
            <a:chOff x="459049" y="1305064"/>
            <a:chExt cx="11198085" cy="190550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455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GetAssayData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slot = "data", assay = "SCT")</a:t>
              </a:r>
            </a:p>
            <a:p>
              <a:r>
                <a:rPr lang="en-US" dirty="0">
                  <a:solidFill>
                    <a:schemeClr val="tx1"/>
                  </a:solidFill>
                  <a:latin typeface="Courier New" panose="02070309020205020404" pitchFamily="49" charset="0"/>
                  <a:cs typeface="Courier New" panose="02070309020205020404" pitchFamily="49" charset="0"/>
                </a:rPr>
                <a:t>meta = </a:t>
              </a:r>
              <a:r>
                <a:rPr lang="en-US" dirty="0" err="1">
                  <a:solidFill>
                    <a:schemeClr val="tx1"/>
                  </a:solidFill>
                  <a:latin typeface="Courier New" panose="02070309020205020404" pitchFamily="49" charset="0"/>
                  <a:cs typeface="Courier New" panose="02070309020205020404" pitchFamily="49" charset="0"/>
                </a:rPr>
                <a:t>data.frame</a:t>
              </a:r>
              <a:r>
                <a:rPr lang="en-US" dirty="0">
                  <a:solidFill>
                    <a:schemeClr val="tx1"/>
                  </a:solidFill>
                  <a:latin typeface="Courier New" panose="02070309020205020404" pitchFamily="49" charset="0"/>
                  <a:cs typeface="Courier New" panose="02070309020205020404" pitchFamily="49" charset="0"/>
                </a:rPr>
                <a:t>(labels = 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row.names</a:t>
              </a:r>
              <a:r>
                <a:rPr lang="en-US" dirty="0">
                  <a:solidFill>
                    <a:schemeClr val="tx1"/>
                  </a:solidFill>
                  <a:latin typeface="Courier New" panose="02070309020205020404" pitchFamily="49" charset="0"/>
                  <a:cs typeface="Courier New" panose="02070309020205020404" pitchFamily="49" charset="0"/>
                </a:rPr>
                <a:t> = names(Idents(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a:t>
              </a:r>
            </a:p>
            <a:p>
              <a:r>
                <a:rPr lang="en-US" dirty="0">
                  <a:solidFill>
                    <a:schemeClr val="tx1"/>
                  </a:solidFill>
                  <a:latin typeface="Courier New" panose="02070309020205020404" pitchFamily="49" charset="0"/>
                  <a:cs typeface="Courier New" panose="02070309020205020404" pitchFamily="49" charset="0"/>
                </a:rPr>
                <a:t>unique(</a:t>
              </a:r>
              <a:r>
                <a:rPr lang="en-US" dirty="0" err="1">
                  <a:solidFill>
                    <a:schemeClr val="tx1"/>
                  </a:solidFill>
                  <a:latin typeface="Courier New" panose="02070309020205020404" pitchFamily="49" charset="0"/>
                  <a:cs typeface="Courier New" panose="02070309020205020404" pitchFamily="49" charset="0"/>
                </a:rPr>
                <a:t>meta$labels</a:t>
              </a:r>
              <a:r>
                <a:rPr lang="en-US" dirty="0">
                  <a:solidFill>
                    <a:schemeClr val="tx1"/>
                  </a:solidFill>
                  <a:latin typeface="Courier New" panose="02070309020205020404" pitchFamily="49" charset="0"/>
                  <a:cs typeface="Courier New" panose="02070309020205020404" pitchFamily="49" charset="0"/>
                </a:rPr>
                <a:t>) # check the cell labels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6014788" cy="461665"/>
            </a:xfrm>
            <a:prstGeom prst="rect">
              <a:avLst/>
            </a:prstGeom>
          </p:spPr>
          <p:txBody>
            <a:bodyPr wrap="none">
              <a:spAutoFit/>
            </a:bodyPr>
            <a:lstStyle/>
            <a:p>
              <a:r>
                <a:rPr lang="en-US" sz="2400" b="1" dirty="0"/>
                <a:t>Prepare input data for </a:t>
              </a:r>
              <a:r>
                <a:rPr lang="en-US" sz="2400" b="1" dirty="0" err="1"/>
                <a:t>CellChat</a:t>
              </a:r>
              <a:r>
                <a:rPr lang="en-US" sz="2400" b="1" dirty="0"/>
                <a:t> analysis</a:t>
              </a:r>
            </a:p>
          </p:txBody>
        </p:sp>
      </p:grpSp>
      <p:pic>
        <p:nvPicPr>
          <p:cNvPr id="7" name="Picture 6">
            <a:extLst>
              <a:ext uri="{FF2B5EF4-FFF2-40B4-BE49-F238E27FC236}">
                <a16:creationId xmlns:a16="http://schemas.microsoft.com/office/drawing/2014/main" id="{60F01377-EF08-A947-87CD-E9F1A40F4382}"/>
              </a:ext>
            </a:extLst>
          </p:cNvPr>
          <p:cNvPicPr>
            <a:picLocks noChangeAspect="1"/>
          </p:cNvPicPr>
          <p:nvPr/>
        </p:nvPicPr>
        <p:blipFill>
          <a:blip r:embed="rId2"/>
          <a:stretch>
            <a:fillRect/>
          </a:stretch>
        </p:blipFill>
        <p:spPr>
          <a:xfrm>
            <a:off x="410816" y="3333158"/>
            <a:ext cx="7095199" cy="785183"/>
          </a:xfrm>
          <a:prstGeom prst="rect">
            <a:avLst/>
          </a:prstGeom>
        </p:spPr>
      </p:pic>
      <p:grpSp>
        <p:nvGrpSpPr>
          <p:cNvPr id="20" name="그룹 6">
            <a:extLst>
              <a:ext uri="{FF2B5EF4-FFF2-40B4-BE49-F238E27FC236}">
                <a16:creationId xmlns:a16="http://schemas.microsoft.com/office/drawing/2014/main" id="{27E7ABA6-7C2D-104E-B8DC-3EBF649CCB06}"/>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C7B537BB-7231-7047-9E16-80CE41C5F8AC}"/>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9FC050E0-71B2-0846-ADEF-576756C17436}"/>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B7D153A5-9967-AA41-960B-9189CAC1D710}"/>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85F55F22-0D06-1F46-B47A-AC80ECB161C4}"/>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5" name="TextBox 24">
              <a:extLst>
                <a:ext uri="{FF2B5EF4-FFF2-40B4-BE49-F238E27FC236}">
                  <a16:creationId xmlns:a16="http://schemas.microsoft.com/office/drawing/2014/main" id="{9ADBADCF-15F5-5B42-8EA1-842D08A73A35}"/>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4">
              <a:extLst>
                <a:ext uri="{FF2B5EF4-FFF2-40B4-BE49-F238E27FC236}">
                  <a16:creationId xmlns:a16="http://schemas.microsoft.com/office/drawing/2014/main" id="{02ADACB8-E8CB-4B42-B084-753FBE93AAC5}"/>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0" name="직선 연결선[R] 23">
            <a:extLst>
              <a:ext uri="{FF2B5EF4-FFF2-40B4-BE49-F238E27FC236}">
                <a16:creationId xmlns:a16="http://schemas.microsoft.com/office/drawing/2014/main" id="{FB968B47-BD1D-9E4A-8E2C-6A4EE84923E9}"/>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R] 22">
            <a:extLst>
              <a:ext uri="{FF2B5EF4-FFF2-40B4-BE49-F238E27FC236}">
                <a16:creationId xmlns:a16="http://schemas.microsoft.com/office/drawing/2014/main" id="{1874D506-A1FB-674D-BBDC-798E9F6E24C8}"/>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R] 22">
            <a:extLst>
              <a:ext uri="{FF2B5EF4-FFF2-40B4-BE49-F238E27FC236}">
                <a16:creationId xmlns:a16="http://schemas.microsoft.com/office/drawing/2014/main" id="{7975A4E6-FBC4-BE41-BA96-8F4D46A945CE}"/>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045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51</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4057199"/>
            <a:chOff x="459049" y="1305064"/>
            <a:chExt cx="11198085" cy="405719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4"/>
              <a:ext cx="11198084" cy="3607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spatial.locs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GetTissueCoordinates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scale = NULL, cols = c("</a:t>
              </a:r>
              <a:r>
                <a:rPr lang="en-US" altLang="ko-KR" dirty="0" err="1">
                  <a:solidFill>
                    <a:schemeClr val="tx1"/>
                  </a:solidFill>
                  <a:latin typeface="Courier New" panose="02070309020205020404" pitchFamily="49" charset="0"/>
                  <a:cs typeface="Courier New" panose="02070309020205020404" pitchFamily="49" charset="0"/>
                </a:rPr>
                <a:t>imagerow</a:t>
              </a:r>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imagecol</a:t>
              </a:r>
              <a:r>
                <a:rPr lang="en-US" altLang="ko-KR" dirty="0">
                  <a:solidFill>
                    <a:schemeClr val="tx1"/>
                  </a:solidFill>
                  <a:latin typeface="Courier New" panose="02070309020205020404" pitchFamily="49" charset="0"/>
                  <a:cs typeface="Courier New" panose="02070309020205020404" pitchFamily="49" charset="0"/>
                </a:rPr>
                <a:t>")) </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jsonlite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fromJSON</a:t>
              </a:r>
              <a:r>
                <a:rPr lang="en-US" altLang="ko-KR" dirty="0">
                  <a:solidFill>
                    <a:schemeClr val="tx1"/>
                  </a:solidFill>
                  <a:latin typeface="Courier New" panose="02070309020205020404" pitchFamily="49" charset="0"/>
                  <a:cs typeface="Courier New" panose="02070309020205020404" pitchFamily="49" charset="0"/>
                </a:rPr>
                <a:t>(txt = </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r>
                <a:rPr lang="en-US" altLang="ko-KR" dirty="0" err="1">
                  <a:solidFill>
                    <a:schemeClr val="tx1"/>
                  </a:solidFill>
                  <a:latin typeface="Courier New" panose="02070309020205020404" pitchFamily="49" charset="0"/>
                  <a:cs typeface="Courier New" panose="02070309020205020404" pitchFamily="49" charset="0"/>
                </a:rPr>
                <a:t>scalefactors_json.json</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list(</a:t>
              </a:r>
              <a:r>
                <a:rPr lang="en-US" altLang="ko-KR" dirty="0" err="1">
                  <a:solidFill>
                    <a:schemeClr val="tx1"/>
                  </a:solidFill>
                  <a:latin typeface="Courier New" panose="02070309020205020404" pitchFamily="49" charset="0"/>
                  <a:cs typeface="Courier New" panose="02070309020205020404" pitchFamily="49" charset="0"/>
                </a:rPr>
                <a:t>spot.diameter</a:t>
              </a:r>
              <a:r>
                <a:rPr lang="en-US" altLang="ko-KR" dirty="0">
                  <a:solidFill>
                    <a:schemeClr val="tx1"/>
                  </a:solidFill>
                  <a:latin typeface="Courier New" panose="02070309020205020404" pitchFamily="49" charset="0"/>
                  <a:cs typeface="Courier New" panose="02070309020205020404" pitchFamily="49" charset="0"/>
                </a:rPr>
                <a:t>=65, spot=</a:t>
              </a:r>
              <a:r>
                <a:rPr lang="en-US" altLang="ko-KR" dirty="0" err="1">
                  <a:solidFill>
                    <a:schemeClr val="tx1"/>
                  </a:solidFill>
                  <a:latin typeface="Courier New" panose="02070309020205020404" pitchFamily="49" charset="0"/>
                  <a:cs typeface="Courier New" panose="02070309020205020404" pitchFamily="49" charset="0"/>
                </a:rPr>
                <a:t>scale.factors$spot_diameter_fullres</a:t>
              </a:r>
              <a:r>
                <a:rPr lang="en-US" altLang="ko-KR" dirty="0">
                  <a:solidFill>
                    <a:schemeClr val="tx1"/>
                  </a:solidFill>
                  <a:latin typeface="Courier New" panose="02070309020205020404" pitchFamily="49" charset="0"/>
                  <a:cs typeface="Courier New" panose="02070309020205020404" pitchFamily="49" charset="0"/>
                </a:rPr>
                <a:t>, </a:t>
              </a:r>
            </a:p>
            <a:p>
              <a:r>
                <a:rPr lang="en-US" altLang="ko-KR" dirty="0">
                  <a:solidFill>
                    <a:schemeClr val="tx1"/>
                  </a:solidFill>
                  <a:latin typeface="Courier New" panose="02070309020205020404" pitchFamily="49" charset="0"/>
                  <a:cs typeface="Courier New" panose="02070309020205020404" pitchFamily="49" charset="0"/>
                </a:rPr>
                <a:t>                     fiducial = </a:t>
              </a:r>
              <a:r>
                <a:rPr lang="en-US" altLang="ko-KR" dirty="0" err="1">
                  <a:solidFill>
                    <a:schemeClr val="tx1"/>
                  </a:solidFill>
                  <a:latin typeface="Courier New" panose="02070309020205020404" pitchFamily="49" charset="0"/>
                  <a:cs typeface="Courier New" panose="02070309020205020404" pitchFamily="49" charset="0"/>
                </a:rPr>
                <a:t>scale.factors$fiducial_diameter_fullres</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hires = </a:t>
              </a:r>
              <a:r>
                <a:rPr lang="en-US" altLang="ko-KR" dirty="0" err="1">
                  <a:solidFill>
                    <a:schemeClr val="tx1"/>
                  </a:solidFill>
                  <a:latin typeface="Courier New" panose="02070309020205020404" pitchFamily="49" charset="0"/>
                  <a:cs typeface="Courier New" panose="02070309020205020404" pitchFamily="49" charset="0"/>
                </a:rPr>
                <a:t>scale.factors$tissue_hires_scalef</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lowres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scale.factors$tissue_lowres_scalef</a:t>
              </a:r>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5017720" cy="461665"/>
            </a:xfrm>
            <a:prstGeom prst="rect">
              <a:avLst/>
            </a:prstGeom>
          </p:spPr>
          <p:txBody>
            <a:bodyPr wrap="none">
              <a:spAutoFit/>
            </a:bodyPr>
            <a:lstStyle/>
            <a:p>
              <a:r>
                <a:rPr lang="en-US" sz="2400" b="1" dirty="0"/>
                <a:t>Load spatial imaging information</a:t>
              </a:r>
            </a:p>
          </p:txBody>
        </p:sp>
      </p:grpSp>
      <p:grpSp>
        <p:nvGrpSpPr>
          <p:cNvPr id="19" name="그룹 6">
            <a:extLst>
              <a:ext uri="{FF2B5EF4-FFF2-40B4-BE49-F238E27FC236}">
                <a16:creationId xmlns:a16="http://schemas.microsoft.com/office/drawing/2014/main" id="{D50DDBBB-FE26-9848-AF2B-FC587486706C}"/>
              </a:ext>
            </a:extLst>
          </p:cNvPr>
          <p:cNvGrpSpPr/>
          <p:nvPr/>
        </p:nvGrpSpPr>
        <p:grpSpPr>
          <a:xfrm>
            <a:off x="391997" y="26848"/>
            <a:ext cx="11482367" cy="292388"/>
            <a:chOff x="403314" y="4697616"/>
            <a:chExt cx="11482367" cy="292388"/>
          </a:xfrm>
        </p:grpSpPr>
        <p:sp>
          <p:nvSpPr>
            <p:cNvPr id="20" name="TextBox 19">
              <a:extLst>
                <a:ext uri="{FF2B5EF4-FFF2-40B4-BE49-F238E27FC236}">
                  <a16:creationId xmlns:a16="http://schemas.microsoft.com/office/drawing/2014/main" id="{4C1654F0-F123-6440-9261-27C0362D946C}"/>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1" name="TextBox 20">
              <a:extLst>
                <a:ext uri="{FF2B5EF4-FFF2-40B4-BE49-F238E27FC236}">
                  <a16:creationId xmlns:a16="http://schemas.microsoft.com/office/drawing/2014/main" id="{2244F7D8-8C09-7F49-868C-84A9F5ADAF4D}"/>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2" name="TextBox 21">
              <a:extLst>
                <a:ext uri="{FF2B5EF4-FFF2-40B4-BE49-F238E27FC236}">
                  <a16:creationId xmlns:a16="http://schemas.microsoft.com/office/drawing/2014/main" id="{5455EF69-FE7E-E946-B659-79034CFBAFF5}"/>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3" name="TextBox 22">
              <a:extLst>
                <a:ext uri="{FF2B5EF4-FFF2-40B4-BE49-F238E27FC236}">
                  <a16:creationId xmlns:a16="http://schemas.microsoft.com/office/drawing/2014/main" id="{6276FC4D-0744-2F41-AA85-821EDC2E6A49}"/>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4" name="TextBox 23">
              <a:extLst>
                <a:ext uri="{FF2B5EF4-FFF2-40B4-BE49-F238E27FC236}">
                  <a16:creationId xmlns:a16="http://schemas.microsoft.com/office/drawing/2014/main" id="{3BA8BCD5-ABF4-D343-9062-0C5D8991D64E}"/>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5" name="직선 연결선[R] 24">
              <a:extLst>
                <a:ext uri="{FF2B5EF4-FFF2-40B4-BE49-F238E27FC236}">
                  <a16:creationId xmlns:a16="http://schemas.microsoft.com/office/drawing/2014/main" id="{84C2A94D-DEC6-644B-B67D-D83517ECC3F1}"/>
                </a:ext>
              </a:extLst>
            </p:cNvPr>
            <p:cNvCxnSpPr>
              <a:stCxn id="23" idx="3"/>
              <a:endCxn id="2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29" name="직선 연결선[R] 23">
            <a:extLst>
              <a:ext uri="{FF2B5EF4-FFF2-40B4-BE49-F238E27FC236}">
                <a16:creationId xmlns:a16="http://schemas.microsoft.com/office/drawing/2014/main" id="{6934867E-2D08-9A4B-945C-F0ABC3411BC7}"/>
              </a:ext>
            </a:extLst>
          </p:cNvPr>
          <p:cNvCxnSpPr>
            <a:cxnSpLocks/>
            <a:stCxn id="2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2">
            <a:extLst>
              <a:ext uri="{FF2B5EF4-FFF2-40B4-BE49-F238E27FC236}">
                <a16:creationId xmlns:a16="http://schemas.microsoft.com/office/drawing/2014/main" id="{5C333097-FEA1-174C-A9B0-E0C91AE3AEFB}"/>
              </a:ext>
            </a:extLst>
          </p:cNvPr>
          <p:cNvCxnSpPr>
            <a:cxnSpLocks/>
            <a:stCxn id="21" idx="3"/>
            <a:endCxn id="22"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R] 22">
            <a:extLst>
              <a:ext uri="{FF2B5EF4-FFF2-40B4-BE49-F238E27FC236}">
                <a16:creationId xmlns:a16="http://schemas.microsoft.com/office/drawing/2014/main" id="{2071B927-FAFB-604A-8112-BF36BD884345}"/>
              </a:ext>
            </a:extLst>
          </p:cNvPr>
          <p:cNvCxnSpPr>
            <a:cxnSpLocks/>
            <a:stCxn id="20" idx="3"/>
            <a:endCxn id="21"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269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52</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2028601"/>
            <a:chOff x="459049" y="1305064"/>
            <a:chExt cx="11198085" cy="2028601"/>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5790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createCellChat</a:t>
              </a:r>
              <a:r>
                <a:rPr lang="en-US" dirty="0">
                  <a:solidFill>
                    <a:schemeClr val="tx1"/>
                  </a:solidFill>
                  <a:latin typeface="Courier New" panose="02070309020205020404" pitchFamily="49" charset="0"/>
                  <a:cs typeface="Courier New" panose="02070309020205020404" pitchFamily="49" charset="0"/>
                </a:rPr>
                <a:t>(object = </a:t>
              </a:r>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meta = meta, </a:t>
              </a:r>
              <a:r>
                <a:rPr lang="en-US" dirty="0" err="1">
                  <a:solidFill>
                    <a:schemeClr val="tx1"/>
                  </a:solidFill>
                  <a:latin typeface="Courier New" panose="02070309020205020404" pitchFamily="49" charset="0"/>
                  <a:cs typeface="Courier New" panose="02070309020205020404" pitchFamily="49" charset="0"/>
                </a:rPr>
                <a:t>group.by</a:t>
              </a:r>
              <a:r>
                <a:rPr lang="en-US" dirty="0">
                  <a:solidFill>
                    <a:schemeClr val="tx1"/>
                  </a:solidFill>
                  <a:latin typeface="Courier New" panose="02070309020205020404" pitchFamily="49" charset="0"/>
                  <a:cs typeface="Courier New" panose="02070309020205020404" pitchFamily="49" charset="0"/>
                </a:rPr>
                <a:t> = "labels",</a:t>
              </a:r>
            </a:p>
            <a:p>
              <a:r>
                <a:rPr lang="en-US" dirty="0">
                  <a:solidFill>
                    <a:schemeClr val="tx1"/>
                  </a:solidFill>
                  <a:latin typeface="Courier New" panose="02070309020205020404" pitchFamily="49" charset="0"/>
                  <a:cs typeface="Courier New" panose="02070309020205020404" pitchFamily="49" charset="0"/>
                </a:rPr>
                <a:t>                           datatype = "spatial", coordinates = </a:t>
              </a:r>
              <a:r>
                <a:rPr lang="en-US" dirty="0" err="1">
                  <a:solidFill>
                    <a:schemeClr val="tx1"/>
                  </a:solidFill>
                  <a:latin typeface="Courier New" panose="02070309020205020404" pitchFamily="49" charset="0"/>
                  <a:cs typeface="Courier New" panose="02070309020205020404" pitchFamily="49" charset="0"/>
                </a:rPr>
                <a:t>spatial.locs</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endParaRPr lang="en-US"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725700" cy="461665"/>
            </a:xfrm>
            <a:prstGeom prst="rect">
              <a:avLst/>
            </a:prstGeom>
          </p:spPr>
          <p:txBody>
            <a:bodyPr wrap="none">
              <a:spAutoFit/>
            </a:bodyPr>
            <a:lstStyle/>
            <a:p>
              <a:r>
                <a:rPr lang="en-US" sz="2400" b="1" dirty="0"/>
                <a:t>Create a </a:t>
              </a:r>
              <a:r>
                <a:rPr lang="en-US" sz="2400" b="1" dirty="0" err="1"/>
                <a:t>CellChat</a:t>
              </a:r>
              <a:r>
                <a:rPr lang="en-US" sz="2400" b="1" dirty="0"/>
                <a:t> object</a:t>
              </a:r>
            </a:p>
          </p:txBody>
        </p:sp>
      </p:grpSp>
      <p:pic>
        <p:nvPicPr>
          <p:cNvPr id="11" name="Picture 10">
            <a:extLst>
              <a:ext uri="{FF2B5EF4-FFF2-40B4-BE49-F238E27FC236}">
                <a16:creationId xmlns:a16="http://schemas.microsoft.com/office/drawing/2014/main" id="{A02B04AA-9C9E-A640-B699-10A0066843E6}"/>
              </a:ext>
            </a:extLst>
          </p:cNvPr>
          <p:cNvPicPr>
            <a:picLocks noChangeAspect="1"/>
          </p:cNvPicPr>
          <p:nvPr/>
        </p:nvPicPr>
        <p:blipFill>
          <a:blip r:embed="rId2"/>
          <a:stretch>
            <a:fillRect/>
          </a:stretch>
        </p:blipFill>
        <p:spPr>
          <a:xfrm>
            <a:off x="410816" y="3485007"/>
            <a:ext cx="7080463" cy="3007866"/>
          </a:xfrm>
          <a:prstGeom prst="rect">
            <a:avLst/>
          </a:prstGeom>
        </p:spPr>
      </p:pic>
      <p:grpSp>
        <p:nvGrpSpPr>
          <p:cNvPr id="20" name="그룹 6">
            <a:extLst>
              <a:ext uri="{FF2B5EF4-FFF2-40B4-BE49-F238E27FC236}">
                <a16:creationId xmlns:a16="http://schemas.microsoft.com/office/drawing/2014/main" id="{50EA4B32-4EDD-C849-A636-39AFAC1FA7BA}"/>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965D412B-71E1-E24B-8BEE-F3180D7FA86E}"/>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7B188395-360C-D24E-B53B-622B9BEDE91D}"/>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0FA83EC8-6C2E-E849-B339-42D813F49841}"/>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E8253263-7E43-4C40-9717-4965EFA35E78}"/>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5" name="TextBox 24">
              <a:extLst>
                <a:ext uri="{FF2B5EF4-FFF2-40B4-BE49-F238E27FC236}">
                  <a16:creationId xmlns:a16="http://schemas.microsoft.com/office/drawing/2014/main" id="{1EFEDCF6-AC43-6048-BDDA-D3966B976137}"/>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4">
              <a:extLst>
                <a:ext uri="{FF2B5EF4-FFF2-40B4-BE49-F238E27FC236}">
                  <a16:creationId xmlns:a16="http://schemas.microsoft.com/office/drawing/2014/main" id="{AB889773-FDBB-9B4E-B3CE-41D51D94F090}"/>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0" name="직선 연결선[R] 23">
            <a:extLst>
              <a:ext uri="{FF2B5EF4-FFF2-40B4-BE49-F238E27FC236}">
                <a16:creationId xmlns:a16="http://schemas.microsoft.com/office/drawing/2014/main" id="{D267BC40-DF80-E348-878B-0B94A1C7117A}"/>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R] 22">
            <a:extLst>
              <a:ext uri="{FF2B5EF4-FFF2-40B4-BE49-F238E27FC236}">
                <a16:creationId xmlns:a16="http://schemas.microsoft.com/office/drawing/2014/main" id="{AF249FC0-4B70-C440-86A8-A3421232F121}"/>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R] 22">
            <a:extLst>
              <a:ext uri="{FF2B5EF4-FFF2-40B4-BE49-F238E27FC236}">
                <a16:creationId xmlns:a16="http://schemas.microsoft.com/office/drawing/2014/main" id="{0A5FC86A-F63F-CA4E-B0F4-8EC24BEC198B}"/>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743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53</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849971"/>
            <a:ext cx="11198084" cy="893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CellChatDB.mouse</a:t>
            </a:r>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a:t>
            </a:r>
            <a:endParaRPr lang="en-US" dirty="0">
              <a:solidFill>
                <a:schemeClr val="tx1"/>
              </a:solidFill>
              <a:latin typeface="Courier New" panose="02070309020205020404" pitchFamily="49" charset="0"/>
              <a:cs typeface="Courier New" panose="02070309020205020404" pitchFamily="49" charset="0"/>
            </a:endParaRPr>
          </a:p>
        </p:txBody>
      </p:sp>
      <p:sp>
        <p:nvSpPr>
          <p:cNvPr id="18" name="Rectangle 17">
            <a:extLst>
              <a:ext uri="{FF2B5EF4-FFF2-40B4-BE49-F238E27FC236}">
                <a16:creationId xmlns:a16="http://schemas.microsoft.com/office/drawing/2014/main" id="{64E06360-D894-074F-8802-C3AD392EF953}"/>
              </a:ext>
            </a:extLst>
          </p:cNvPr>
          <p:cNvSpPr/>
          <p:nvPr/>
        </p:nvSpPr>
        <p:spPr>
          <a:xfrm>
            <a:off x="410817" y="1400400"/>
            <a:ext cx="6612708" cy="461665"/>
          </a:xfrm>
          <a:prstGeom prst="rect">
            <a:avLst/>
          </a:prstGeom>
        </p:spPr>
        <p:txBody>
          <a:bodyPr wrap="none">
            <a:spAutoFit/>
          </a:bodyPr>
          <a:lstStyle/>
          <a:p>
            <a:r>
              <a:rPr lang="en-US" sz="2400" b="1" dirty="0"/>
              <a:t>Set the ligand-receptor interaction database</a:t>
            </a:r>
          </a:p>
        </p:txBody>
      </p:sp>
      <p:grpSp>
        <p:nvGrpSpPr>
          <p:cNvPr id="20" name="그룹 6">
            <a:extLst>
              <a:ext uri="{FF2B5EF4-FFF2-40B4-BE49-F238E27FC236}">
                <a16:creationId xmlns:a16="http://schemas.microsoft.com/office/drawing/2014/main" id="{E7E013A1-C886-D84A-9CB4-A4FEE594C4E7}"/>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D8904783-1182-DA4B-9714-06387411D639}"/>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32694A49-0C3A-D740-BCE3-1D23B72EC913}"/>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68218918-AC0E-6C4E-9B8E-9B6A27FE7DA6}"/>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7" name="TextBox 26">
              <a:extLst>
                <a:ext uri="{FF2B5EF4-FFF2-40B4-BE49-F238E27FC236}">
                  <a16:creationId xmlns:a16="http://schemas.microsoft.com/office/drawing/2014/main" id="{9F299A0B-37D0-8F4C-88B8-0B307855D376}"/>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8" name="TextBox 27">
              <a:extLst>
                <a:ext uri="{FF2B5EF4-FFF2-40B4-BE49-F238E27FC236}">
                  <a16:creationId xmlns:a16="http://schemas.microsoft.com/office/drawing/2014/main" id="{7F7A0504-6ADB-0747-B6F0-010350AE56E0}"/>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0" name="직선 연결선[R] 24">
              <a:extLst>
                <a:ext uri="{FF2B5EF4-FFF2-40B4-BE49-F238E27FC236}">
                  <a16:creationId xmlns:a16="http://schemas.microsoft.com/office/drawing/2014/main" id="{E9F13716-47F5-BA49-9816-D8E9E40A9400}"/>
                </a:ext>
              </a:extLst>
            </p:cNvPr>
            <p:cNvCxnSpPr>
              <a:stCxn id="27" idx="3"/>
              <a:endCxn id="28"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1" name="직선 연결선[R] 23">
            <a:extLst>
              <a:ext uri="{FF2B5EF4-FFF2-40B4-BE49-F238E27FC236}">
                <a16:creationId xmlns:a16="http://schemas.microsoft.com/office/drawing/2014/main" id="{34DDACF8-F2DD-4249-BE33-14F7A1D34063}"/>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R] 22">
            <a:extLst>
              <a:ext uri="{FF2B5EF4-FFF2-40B4-BE49-F238E27FC236}">
                <a16:creationId xmlns:a16="http://schemas.microsoft.com/office/drawing/2014/main" id="{FED1D623-D2C7-0842-BEE5-04E56B37657C}"/>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직선 연결선[R] 22">
            <a:extLst>
              <a:ext uri="{FF2B5EF4-FFF2-40B4-BE49-F238E27FC236}">
                <a16:creationId xmlns:a16="http://schemas.microsoft.com/office/drawing/2014/main" id="{5B84D926-36B9-3243-B632-8EC6B71E5CE3}"/>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02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12617"/>
            <a:ext cx="11950516" cy="785184"/>
          </a:xfrm>
        </p:spPr>
        <p:txBody>
          <a:bodyPr>
            <a:normAutofit/>
          </a:bodyPr>
          <a:lstStyle/>
          <a:p>
            <a:r>
              <a:rPr lang="en-US" dirty="0"/>
              <a:t>2. Preprocessing</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54</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849971"/>
            <a:ext cx="11198084" cy="189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subsetData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endParaRPr lang="en-US" dirty="0">
              <a:solidFill>
                <a:schemeClr val="tx1"/>
              </a:solidFill>
              <a:latin typeface="Courier New" panose="02070309020205020404" pitchFamily="49" charset="0"/>
              <a:cs typeface="Courier New" panose="02070309020205020404" pitchFamily="49" charset="0"/>
            </a:endParaRPr>
          </a:p>
          <a:p>
            <a:r>
              <a:rPr lang="en-US" dirty="0">
                <a:solidFill>
                  <a:schemeClr val="tx1"/>
                </a:solidFill>
                <a:latin typeface="Courier New" panose="02070309020205020404" pitchFamily="49" charset="0"/>
                <a:cs typeface="Courier New" panose="02070309020205020404" pitchFamily="49" charset="0"/>
              </a:rPr>
              <a:t>future::plan("</a:t>
            </a:r>
            <a:r>
              <a:rPr lang="en-US" dirty="0" err="1">
                <a:solidFill>
                  <a:schemeClr val="tx1"/>
                </a:solidFill>
                <a:latin typeface="Courier New" panose="02070309020205020404" pitchFamily="49" charset="0"/>
                <a:cs typeface="Courier New" panose="02070309020205020404" pitchFamily="49" charset="0"/>
              </a:rPr>
              <a:t>multiprocess</a:t>
            </a:r>
            <a:r>
              <a:rPr lang="en-US" dirty="0">
                <a:solidFill>
                  <a:schemeClr val="tx1"/>
                </a:solidFill>
                <a:latin typeface="Courier New" panose="02070309020205020404" pitchFamily="49" charset="0"/>
                <a:cs typeface="Courier New" panose="02070309020205020404" pitchFamily="49" charset="0"/>
              </a:rPr>
              <a:t>", workers = 4) # do parallel</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identifyOverExpressedGenes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identifyOverExpressedInteractions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906C5BB7-5E11-8948-8121-62EE73D4EB1A}"/>
              </a:ext>
            </a:extLst>
          </p:cNvPr>
          <p:cNvSpPr txBox="1"/>
          <p:nvPr/>
        </p:nvSpPr>
        <p:spPr>
          <a:xfrm>
            <a:off x="410817" y="3842912"/>
            <a:ext cx="10347705" cy="923330"/>
          </a:xfrm>
          <a:prstGeom prst="rect">
            <a:avLst/>
          </a:prstGeom>
          <a:noFill/>
        </p:spPr>
        <p:txBody>
          <a:bodyPr wrap="none" rtlCol="0">
            <a:spAutoFit/>
          </a:bodyPr>
          <a:lstStyle/>
          <a:p>
            <a:r>
              <a:rPr lang="en-KR" dirty="0"/>
              <a:t>subsetdata() : </a:t>
            </a:r>
            <a:r>
              <a:rPr lang="en-US" dirty="0"/>
              <a:t>subset the expression data of signaling genes for saving computation cost</a:t>
            </a:r>
          </a:p>
          <a:p>
            <a:r>
              <a:rPr lang="en-US" b="0" i="0" dirty="0">
                <a:effectLst/>
              </a:rPr>
              <a:t>Identify over-expressed ligands or receptors in one cell group </a:t>
            </a:r>
            <a:endParaRPr lang="en-US" dirty="0"/>
          </a:p>
          <a:p>
            <a:r>
              <a:rPr lang="en-US" b="0" i="0" dirty="0">
                <a:effectLst/>
              </a:rPr>
              <a:t>Identify over-expressed ligand-receptor interactions if either ligand or receptor is over-expressed.</a:t>
            </a:r>
          </a:p>
        </p:txBody>
      </p:sp>
      <p:sp>
        <p:nvSpPr>
          <p:cNvPr id="18" name="Rectangle 17">
            <a:extLst>
              <a:ext uri="{FF2B5EF4-FFF2-40B4-BE49-F238E27FC236}">
                <a16:creationId xmlns:a16="http://schemas.microsoft.com/office/drawing/2014/main" id="{95B19E90-942F-9546-8A97-74A1B169EB34}"/>
              </a:ext>
            </a:extLst>
          </p:cNvPr>
          <p:cNvSpPr/>
          <p:nvPr/>
        </p:nvSpPr>
        <p:spPr>
          <a:xfrm>
            <a:off x="410817" y="1400400"/>
            <a:ext cx="10665099" cy="461665"/>
          </a:xfrm>
          <a:prstGeom prst="rect">
            <a:avLst/>
          </a:prstGeom>
        </p:spPr>
        <p:txBody>
          <a:bodyPr wrap="none">
            <a:spAutoFit/>
          </a:bodyPr>
          <a:lstStyle/>
          <a:p>
            <a:r>
              <a:rPr lang="en-US" sz="2400" b="1" dirty="0"/>
              <a:t>Preprocessing the expression data for cell-cell communication analysis</a:t>
            </a:r>
          </a:p>
        </p:txBody>
      </p:sp>
      <p:grpSp>
        <p:nvGrpSpPr>
          <p:cNvPr id="20" name="그룹 6">
            <a:extLst>
              <a:ext uri="{FF2B5EF4-FFF2-40B4-BE49-F238E27FC236}">
                <a16:creationId xmlns:a16="http://schemas.microsoft.com/office/drawing/2014/main" id="{BA5E42EB-1456-3E4C-90B8-73073DF34D53}"/>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F29A8341-86B0-0848-8AC6-C9AAA1D99480}"/>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2" name="TextBox 21">
              <a:extLst>
                <a:ext uri="{FF2B5EF4-FFF2-40B4-BE49-F238E27FC236}">
                  <a16:creationId xmlns:a16="http://schemas.microsoft.com/office/drawing/2014/main" id="{1857A610-A828-1743-BBF7-360F38E6341A}"/>
                </a:ext>
              </a:extLst>
            </p:cNvPr>
            <p:cNvSpPr txBox="1"/>
            <p:nvPr/>
          </p:nvSpPr>
          <p:spPr>
            <a:xfrm>
              <a:off x="1887132" y="4697616"/>
              <a:ext cx="1531188" cy="292388"/>
            </a:xfrm>
            <a:prstGeom prst="rect">
              <a:avLst/>
            </a:prstGeom>
            <a:noFill/>
          </p:spPr>
          <p:txBody>
            <a:bodyPr wrap="none" rtlCol="0">
              <a:spAutoFit/>
            </a:bodyPr>
            <a:lstStyle/>
            <a:p>
              <a:r>
                <a:rPr lang="en-US" altLang="ko-KR" sz="1300" b="1" dirty="0"/>
                <a:t>2.</a:t>
              </a:r>
              <a:r>
                <a:rPr lang="ko-KR" altLang="en-US" sz="1300" b="1" dirty="0"/>
                <a:t> </a:t>
              </a:r>
              <a:r>
                <a:rPr lang="en-US" sz="1300" b="1" dirty="0"/>
                <a:t>Preprocessing</a:t>
              </a:r>
              <a:endParaRPr lang="en-KR" sz="1300" b="1" dirty="0"/>
            </a:p>
          </p:txBody>
        </p:sp>
        <p:sp>
          <p:nvSpPr>
            <p:cNvPr id="23" name="TextBox 22">
              <a:extLst>
                <a:ext uri="{FF2B5EF4-FFF2-40B4-BE49-F238E27FC236}">
                  <a16:creationId xmlns:a16="http://schemas.microsoft.com/office/drawing/2014/main" id="{56D50722-6D8A-8446-A424-E83C82E238A1}"/>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4270C8DE-4BE3-5B43-99E5-1E6AA66C5E6E}"/>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8" name="TextBox 27">
              <a:extLst>
                <a:ext uri="{FF2B5EF4-FFF2-40B4-BE49-F238E27FC236}">
                  <a16:creationId xmlns:a16="http://schemas.microsoft.com/office/drawing/2014/main" id="{87C39E47-7C01-BF4B-B10F-0045CE3C0F9F}"/>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9" name="직선 연결선[R] 21">
              <a:extLst>
                <a:ext uri="{FF2B5EF4-FFF2-40B4-BE49-F238E27FC236}">
                  <a16:creationId xmlns:a16="http://schemas.microsoft.com/office/drawing/2014/main" id="{7D26658A-A619-DE40-9C1E-DC06281AB402}"/>
                </a:ext>
              </a:extLst>
            </p:cNvPr>
            <p:cNvCxnSpPr>
              <a:stCxn id="21" idx="3"/>
              <a:endCxn id="22"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직선 연결선[R] 24">
              <a:extLst>
                <a:ext uri="{FF2B5EF4-FFF2-40B4-BE49-F238E27FC236}">
                  <a16:creationId xmlns:a16="http://schemas.microsoft.com/office/drawing/2014/main" id="{94E70D62-44CC-E548-84C3-31A055CEC3B1}"/>
                </a:ext>
              </a:extLst>
            </p:cNvPr>
            <p:cNvCxnSpPr>
              <a:stCxn id="24" idx="3"/>
              <a:endCxn id="28"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2" name="직선 연결선[R] 23">
            <a:extLst>
              <a:ext uri="{FF2B5EF4-FFF2-40B4-BE49-F238E27FC236}">
                <a16:creationId xmlns:a16="http://schemas.microsoft.com/office/drawing/2014/main" id="{45F531D3-EE9F-D645-AD9B-9B3D75DB5680}"/>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직선 연결선[R] 22">
            <a:extLst>
              <a:ext uri="{FF2B5EF4-FFF2-40B4-BE49-F238E27FC236}">
                <a16:creationId xmlns:a16="http://schemas.microsoft.com/office/drawing/2014/main" id="{0CDE161C-BA8C-DC47-8549-E2B9178F2139}"/>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258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55</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2104506"/>
            <a:ext cx="11198084" cy="2911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type = "</a:t>
            </a:r>
            <a:r>
              <a:rPr lang="en-US" dirty="0" err="1">
                <a:solidFill>
                  <a:schemeClr val="tx1"/>
                </a:solidFill>
                <a:latin typeface="Courier New" panose="02070309020205020404" pitchFamily="49" charset="0"/>
                <a:cs typeface="Courier New" panose="02070309020205020404" pitchFamily="49" charset="0"/>
              </a:rPr>
              <a:t>truncatedMean</a:t>
            </a:r>
            <a:r>
              <a:rPr lang="en-US" dirty="0">
                <a:solidFill>
                  <a:schemeClr val="tx1"/>
                </a:solidFill>
                <a:latin typeface="Courier New" panose="02070309020205020404" pitchFamily="49" charset="0"/>
                <a:cs typeface="Courier New" panose="02070309020205020404" pitchFamily="49" charset="0"/>
              </a:rPr>
              <a:t>", trim = 0.1,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distance.use</a:t>
            </a:r>
            <a:r>
              <a:rPr lang="en-US" dirty="0">
                <a:solidFill>
                  <a:schemeClr val="tx1"/>
                </a:solidFill>
                <a:latin typeface="Courier New" panose="02070309020205020404" pitchFamily="49" charset="0"/>
                <a:cs typeface="Courier New" panose="02070309020205020404" pitchFamily="49" charset="0"/>
              </a:rPr>
              <a:t> = TRUE, </a:t>
            </a:r>
            <a:r>
              <a:rPr lang="en-US" dirty="0" err="1">
                <a:solidFill>
                  <a:schemeClr val="tx1"/>
                </a:solidFill>
                <a:latin typeface="Courier New" panose="02070309020205020404" pitchFamily="49" charset="0"/>
                <a:cs typeface="Courier New" panose="02070309020205020404" pitchFamily="49" charset="0"/>
              </a:rPr>
              <a:t>interaction.length</a:t>
            </a:r>
            <a:r>
              <a:rPr lang="en-US" dirty="0">
                <a:solidFill>
                  <a:schemeClr val="tx1"/>
                </a:solidFill>
                <a:latin typeface="Courier New" panose="02070309020205020404" pitchFamily="49" charset="0"/>
                <a:cs typeface="Courier New" panose="02070309020205020404" pitchFamily="49" charset="0"/>
              </a:rPr>
              <a:t> = 200,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scale.distance</a:t>
            </a:r>
            <a:r>
              <a:rPr lang="en-US" dirty="0">
                <a:solidFill>
                  <a:schemeClr val="tx1"/>
                </a:solidFill>
                <a:latin typeface="Courier New" panose="02070309020205020404" pitchFamily="49" charset="0"/>
                <a:cs typeface="Courier New" panose="02070309020205020404" pitchFamily="49" charset="0"/>
              </a:rPr>
              <a:t> = 0.01)</a:t>
            </a:r>
          </a:p>
          <a:p>
            <a:endParaRPr lang="en-US" sz="1000" dirty="0">
              <a:solidFill>
                <a:schemeClr val="tx1"/>
              </a:solidFill>
              <a:latin typeface="Courier New" panose="02070309020205020404" pitchFamily="49" charset="0"/>
              <a:cs typeface="Courier New" panose="02070309020205020404" pitchFamily="49" charset="0"/>
            </a:endParaRPr>
          </a:p>
          <a:p>
            <a:r>
              <a:rPr lang="en-US" altLang="ko-KR" b="1" dirty="0">
                <a:solidFill>
                  <a:schemeClr val="tx1"/>
                </a:solidFill>
                <a:latin typeface="Courier New" panose="02070309020205020404" pitchFamily="49" charset="0"/>
                <a:cs typeface="Courier New" panose="02070309020205020404" pitchFamily="49" charset="0"/>
              </a:rPr>
              <a:t># read RDS file if </a:t>
            </a:r>
            <a:r>
              <a:rPr lang="en-US" altLang="ko-KR" b="1" dirty="0" err="1">
                <a:solidFill>
                  <a:schemeClr val="tx1"/>
                </a:solidFill>
                <a:latin typeface="Courier New" panose="02070309020205020404" pitchFamily="49" charset="0"/>
                <a:cs typeface="Courier New" panose="02070309020205020404" pitchFamily="49" charset="0"/>
              </a:rPr>
              <a:t>computeCommunProb</a:t>
            </a:r>
            <a:r>
              <a:rPr lang="en-US" altLang="ko-KR" b="1" dirty="0">
                <a:solidFill>
                  <a:schemeClr val="tx1"/>
                </a:solidFill>
                <a:latin typeface="Courier New" panose="02070309020205020404" pitchFamily="49" charset="0"/>
                <a:cs typeface="Courier New" panose="02070309020205020404" pitchFamily="49" charset="0"/>
              </a:rPr>
              <a:t>() takes too much time (optional)</a:t>
            </a:r>
            <a:endParaRPr lang="en-US" b="1" dirty="0">
              <a:solidFill>
                <a:schemeClr val="tx1"/>
              </a:solidFill>
              <a:latin typeface="Courier New" panose="02070309020205020404" pitchFamily="49" charset="0"/>
              <a:cs typeface="Courier New" panose="02070309020205020404" pitchFamily="49" charset="0"/>
            </a:endParaRPr>
          </a:p>
          <a:p>
            <a:r>
              <a:rPr lang="fr" dirty="0" err="1">
                <a:solidFill>
                  <a:schemeClr val="tx1"/>
                </a:solidFill>
                <a:latin typeface="Courier New" panose="02070309020205020404" pitchFamily="49" charset="0"/>
                <a:cs typeface="Courier New" panose="02070309020205020404" pitchFamily="49" charset="0"/>
              </a:rPr>
              <a:t>cellchat</a:t>
            </a:r>
            <a:r>
              <a:rPr lang="fr" dirty="0">
                <a:solidFill>
                  <a:schemeClr val="tx1"/>
                </a:solidFill>
                <a:latin typeface="Courier New" panose="02070309020205020404" pitchFamily="49" charset="0"/>
                <a:cs typeface="Courier New" panose="02070309020205020404" pitchFamily="49" charset="0"/>
              </a:rPr>
              <a:t> = </a:t>
            </a:r>
            <a:r>
              <a:rPr lang="fr" dirty="0" err="1">
                <a:solidFill>
                  <a:schemeClr val="tx1"/>
                </a:solidFill>
                <a:latin typeface="Courier New" panose="02070309020205020404" pitchFamily="49" charset="0"/>
                <a:cs typeface="Courier New" panose="02070309020205020404" pitchFamily="49" charset="0"/>
              </a:rPr>
              <a:t>readRDS</a:t>
            </a:r>
            <a:r>
              <a:rPr lang="fr" dirty="0">
                <a:solidFill>
                  <a:schemeClr val="tx1"/>
                </a:solidFill>
                <a:latin typeface="Courier New" panose="02070309020205020404" pitchFamily="49" charset="0"/>
                <a:cs typeface="Courier New" panose="02070309020205020404" pitchFamily="49" charset="0"/>
              </a:rPr>
              <a:t>(url("https://parkjooyoung99.github.io/KOGO_2023/data/KOGO_2023_spatial_transcriptomics_cortex_cellchat_computeCommunProb_object.rds"))</a:t>
            </a:r>
          </a:p>
          <a:p>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filterCommunication</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min.cells</a:t>
            </a:r>
            <a:r>
              <a:rPr lang="en-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463BE49F-57FC-7F4F-BA41-F336CA954CD3}"/>
              </a:ext>
            </a:extLst>
          </p:cNvPr>
          <p:cNvSpPr txBox="1"/>
          <p:nvPr/>
        </p:nvSpPr>
        <p:spPr>
          <a:xfrm>
            <a:off x="410818" y="1273510"/>
            <a:ext cx="11198084" cy="830997"/>
          </a:xfrm>
          <a:prstGeom prst="rect">
            <a:avLst/>
          </a:prstGeom>
          <a:noFill/>
        </p:spPr>
        <p:txBody>
          <a:bodyPr wrap="square" rtlCol="0">
            <a:spAutoFit/>
          </a:bodyPr>
          <a:lstStyle/>
          <a:p>
            <a:r>
              <a:rPr lang="en-US" sz="2400" b="1" dirty="0"/>
              <a:t>Compute the communication probability and infer cellular communication network</a:t>
            </a:r>
          </a:p>
        </p:txBody>
      </p:sp>
      <p:sp>
        <p:nvSpPr>
          <p:cNvPr id="9" name="TextBox 8">
            <a:extLst>
              <a:ext uri="{FF2B5EF4-FFF2-40B4-BE49-F238E27FC236}">
                <a16:creationId xmlns:a16="http://schemas.microsoft.com/office/drawing/2014/main" id="{683D2F67-2F5E-7A49-9DF0-6AEA38A86537}"/>
              </a:ext>
            </a:extLst>
          </p:cNvPr>
          <p:cNvSpPr txBox="1"/>
          <p:nvPr/>
        </p:nvSpPr>
        <p:spPr>
          <a:xfrm>
            <a:off x="410817" y="5015545"/>
            <a:ext cx="1119808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Infers the biologically significant cell-cell communication by assigning each interaction with a probability value and performing a permutation test.</a:t>
            </a:r>
          </a:p>
          <a:p>
            <a:pPr marL="285750" indent="-285750">
              <a:buFont typeface="Arial" panose="020B0604020202020204" pitchFamily="34" charset="0"/>
              <a:buChar char="•"/>
            </a:pPr>
            <a:r>
              <a:rPr lang="en-US" dirty="0"/>
              <a:t>Models the probability of cell-cell communication by integrating gene expression with spatial locations as well as prior known knowledge of the interactions between signaling ligands, receptors and their cofactors using the law of mass action.  </a:t>
            </a:r>
            <a:endParaRPr lang="en-KR" dirty="0"/>
          </a:p>
        </p:txBody>
      </p:sp>
      <p:grpSp>
        <p:nvGrpSpPr>
          <p:cNvPr id="29" name="그룹 6">
            <a:extLst>
              <a:ext uri="{FF2B5EF4-FFF2-40B4-BE49-F238E27FC236}">
                <a16:creationId xmlns:a16="http://schemas.microsoft.com/office/drawing/2014/main" id="{1813B30D-B84F-7E4D-BD57-5ECCB12FD779}"/>
              </a:ext>
            </a:extLst>
          </p:cNvPr>
          <p:cNvGrpSpPr/>
          <p:nvPr/>
        </p:nvGrpSpPr>
        <p:grpSpPr>
          <a:xfrm>
            <a:off x="391997" y="26848"/>
            <a:ext cx="11482367" cy="292388"/>
            <a:chOff x="403314" y="4697616"/>
            <a:chExt cx="11482367" cy="292388"/>
          </a:xfrm>
        </p:grpSpPr>
        <p:sp>
          <p:nvSpPr>
            <p:cNvPr id="30" name="TextBox 29">
              <a:extLst>
                <a:ext uri="{FF2B5EF4-FFF2-40B4-BE49-F238E27FC236}">
                  <a16:creationId xmlns:a16="http://schemas.microsoft.com/office/drawing/2014/main" id="{A71C86D9-9B67-2B44-B9B4-B152D3F85BB8}"/>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26329FB0-EE26-0D4A-A6DE-26674E22DEA5}"/>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47373E58-3075-5E42-A364-EED0E6475DCB}"/>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33" name="TextBox 32">
              <a:extLst>
                <a:ext uri="{FF2B5EF4-FFF2-40B4-BE49-F238E27FC236}">
                  <a16:creationId xmlns:a16="http://schemas.microsoft.com/office/drawing/2014/main" id="{957176CE-3095-BF4F-93AA-BAE34DE84197}"/>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4" name="TextBox 33">
              <a:extLst>
                <a:ext uri="{FF2B5EF4-FFF2-40B4-BE49-F238E27FC236}">
                  <a16:creationId xmlns:a16="http://schemas.microsoft.com/office/drawing/2014/main" id="{C1F08457-6623-8B4D-8812-A052C57F67EF}"/>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F2DE4E0A-867E-644D-A101-62592299306D}"/>
                </a:ext>
              </a:extLst>
            </p:cNvPr>
            <p:cNvCxnSpPr>
              <a:stCxn id="3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FEC59A46-0789-6D44-8028-55E6613C360C}"/>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4">
              <a:extLst>
                <a:ext uri="{FF2B5EF4-FFF2-40B4-BE49-F238E27FC236}">
                  <a16:creationId xmlns:a16="http://schemas.microsoft.com/office/drawing/2014/main" id="{B7C9B542-3951-304C-B24B-89E2B39D9356}"/>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8" name="직선 연결선[R] 23">
            <a:extLst>
              <a:ext uri="{FF2B5EF4-FFF2-40B4-BE49-F238E27FC236}">
                <a16:creationId xmlns:a16="http://schemas.microsoft.com/office/drawing/2014/main" id="{3B42CBD2-AACC-8141-9AF7-2308A65524DF}"/>
              </a:ext>
            </a:extLst>
          </p:cNvPr>
          <p:cNvCxnSpPr>
            <a:cxnSpLocks/>
            <a:stCxn id="3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37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56</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64980"/>
            <a:ext cx="11198084" cy="1063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computeCommunProbPathway</a:t>
            </a:r>
            <a:r>
              <a:rPr lang="en-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r>
              <a:rPr lang="en-US" sz="2400" b="1" dirty="0"/>
              <a:t>Infer the cell-cell communication at a signaling pathway level</a:t>
            </a:r>
          </a:p>
        </p:txBody>
      </p:sp>
      <p:sp>
        <p:nvSpPr>
          <p:cNvPr id="11" name="TextBox 10">
            <a:extLst>
              <a:ext uri="{FF2B5EF4-FFF2-40B4-BE49-F238E27FC236}">
                <a16:creationId xmlns:a16="http://schemas.microsoft.com/office/drawing/2014/main" id="{C8476C9D-13A3-CE42-2401-88C05F23BF26}"/>
              </a:ext>
            </a:extLst>
          </p:cNvPr>
          <p:cNvSpPr txBox="1"/>
          <p:nvPr/>
        </p:nvSpPr>
        <p:spPr>
          <a:xfrm>
            <a:off x="364984" y="3258489"/>
            <a:ext cx="111980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Computes the communication probability on signaling pathway level by summarizing the communication probabilities of all ligands-receptors interactions associated with each signaling pathway</a:t>
            </a:r>
          </a:p>
          <a:p>
            <a:pPr marL="285750" indent="-285750">
              <a:buFont typeface="Arial" panose="020B0604020202020204" pitchFamily="34" charset="0"/>
              <a:buChar char="•"/>
            </a:pPr>
            <a:r>
              <a:rPr lang="en-KR" dirty="0"/>
              <a:t>The inferred intercellular communication network of each ligand-receptor pair and each signaling pathway is stored in the slot ‘net’ and ‘netP’, respectively.</a:t>
            </a:r>
          </a:p>
        </p:txBody>
      </p:sp>
      <p:grpSp>
        <p:nvGrpSpPr>
          <p:cNvPr id="21" name="그룹 6">
            <a:extLst>
              <a:ext uri="{FF2B5EF4-FFF2-40B4-BE49-F238E27FC236}">
                <a16:creationId xmlns:a16="http://schemas.microsoft.com/office/drawing/2014/main" id="{4C27B816-422C-B74A-9E67-16467CEAA0EE}"/>
              </a:ext>
            </a:extLst>
          </p:cNvPr>
          <p:cNvGrpSpPr/>
          <p:nvPr/>
        </p:nvGrpSpPr>
        <p:grpSpPr>
          <a:xfrm>
            <a:off x="391997" y="26848"/>
            <a:ext cx="11482367" cy="292388"/>
            <a:chOff x="403314" y="4697616"/>
            <a:chExt cx="11482367" cy="292388"/>
          </a:xfrm>
        </p:grpSpPr>
        <p:sp>
          <p:nvSpPr>
            <p:cNvPr id="22" name="TextBox 21">
              <a:extLst>
                <a:ext uri="{FF2B5EF4-FFF2-40B4-BE49-F238E27FC236}">
                  <a16:creationId xmlns:a16="http://schemas.microsoft.com/office/drawing/2014/main" id="{43F79A01-314C-8E49-8DF5-398FE9F81733}"/>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3" name="TextBox 22">
              <a:extLst>
                <a:ext uri="{FF2B5EF4-FFF2-40B4-BE49-F238E27FC236}">
                  <a16:creationId xmlns:a16="http://schemas.microsoft.com/office/drawing/2014/main" id="{3EC65C55-F34F-7E46-AE02-792CB303C132}"/>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3E117252-499A-3741-BE46-B9EC5BF345DA}"/>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25" name="TextBox 24">
              <a:extLst>
                <a:ext uri="{FF2B5EF4-FFF2-40B4-BE49-F238E27FC236}">
                  <a16:creationId xmlns:a16="http://schemas.microsoft.com/office/drawing/2014/main" id="{A04D578C-E1B7-2243-B59B-CFCEB62CC4B6}"/>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1" name="TextBox 30">
              <a:extLst>
                <a:ext uri="{FF2B5EF4-FFF2-40B4-BE49-F238E27FC236}">
                  <a16:creationId xmlns:a16="http://schemas.microsoft.com/office/drawing/2014/main" id="{4D017884-B3B3-1B46-B6AE-E40F0EB974C1}"/>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2" name="직선 연결선[R] 21">
              <a:extLst>
                <a:ext uri="{FF2B5EF4-FFF2-40B4-BE49-F238E27FC236}">
                  <a16:creationId xmlns:a16="http://schemas.microsoft.com/office/drawing/2014/main" id="{B4872B3A-767D-9B45-96FD-E086AB2A3551}"/>
                </a:ext>
              </a:extLst>
            </p:cNvPr>
            <p:cNvCxnSpPr>
              <a:stCxn id="22" idx="3"/>
              <a:endCxn id="23"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직선 연결선[R] 22">
              <a:extLst>
                <a:ext uri="{FF2B5EF4-FFF2-40B4-BE49-F238E27FC236}">
                  <a16:creationId xmlns:a16="http://schemas.microsoft.com/office/drawing/2014/main" id="{6DB831AA-9F9B-E749-BF61-AE4F9F4B4CC9}"/>
                </a:ext>
              </a:extLst>
            </p:cNvPr>
            <p:cNvCxnSpPr>
              <a:stCxn id="23" idx="3"/>
              <a:endCxn id="24"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직선 연결선[R] 24">
              <a:extLst>
                <a:ext uri="{FF2B5EF4-FFF2-40B4-BE49-F238E27FC236}">
                  <a16:creationId xmlns:a16="http://schemas.microsoft.com/office/drawing/2014/main" id="{BD32FFEC-FCE5-0146-A3C8-945E629A8822}"/>
                </a:ext>
              </a:extLst>
            </p:cNvPr>
            <p:cNvCxnSpPr>
              <a:stCxn id="25" idx="3"/>
              <a:endCxn id="31"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5" name="직선 연결선[R] 23">
            <a:extLst>
              <a:ext uri="{FF2B5EF4-FFF2-40B4-BE49-F238E27FC236}">
                <a16:creationId xmlns:a16="http://schemas.microsoft.com/office/drawing/2014/main" id="{D9E65786-A302-554D-A29D-6A5B68081089}"/>
              </a:ext>
            </a:extLst>
          </p:cNvPr>
          <p:cNvCxnSpPr>
            <a:cxnSpLocks/>
            <a:stCxn id="24"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494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57</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96958" y="1984824"/>
            <a:ext cx="11198084" cy="10658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aggregateNet</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Calculate the aggregated cell-cell communication network</a:t>
            </a:r>
          </a:p>
        </p:txBody>
      </p:sp>
      <p:sp>
        <p:nvSpPr>
          <p:cNvPr id="10" name="TextBox 9">
            <a:extLst>
              <a:ext uri="{FF2B5EF4-FFF2-40B4-BE49-F238E27FC236}">
                <a16:creationId xmlns:a16="http://schemas.microsoft.com/office/drawing/2014/main" id="{9C311B03-43FB-1583-2C48-5C725E8D9058}"/>
              </a:ext>
            </a:extLst>
          </p:cNvPr>
          <p:cNvSpPr txBox="1"/>
          <p:nvPr/>
        </p:nvSpPr>
        <p:spPr>
          <a:xfrm>
            <a:off x="522358" y="3300360"/>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aggregated cell-cell communication network by counting the number of links or summarizing the communication probability. USER can also calculate the aggregated network among a subset of cell groups by setting </a:t>
            </a:r>
            <a:r>
              <a:rPr lang="en-US" dirty="0" err="1"/>
              <a:t>sources.use</a:t>
            </a:r>
            <a:r>
              <a:rPr lang="en-US" dirty="0"/>
              <a:t> and </a:t>
            </a:r>
            <a:r>
              <a:rPr lang="en-US" dirty="0" err="1"/>
              <a:t>targets.use</a:t>
            </a:r>
            <a:r>
              <a:rPr lang="en-US" dirty="0"/>
              <a:t>.</a:t>
            </a:r>
            <a:endParaRPr lang="en-KR" dirty="0"/>
          </a:p>
        </p:txBody>
      </p:sp>
      <p:grpSp>
        <p:nvGrpSpPr>
          <p:cNvPr id="19" name="그룹 6">
            <a:extLst>
              <a:ext uri="{FF2B5EF4-FFF2-40B4-BE49-F238E27FC236}">
                <a16:creationId xmlns:a16="http://schemas.microsoft.com/office/drawing/2014/main" id="{45E514CC-720B-F843-AF3E-517718637AFB}"/>
              </a:ext>
            </a:extLst>
          </p:cNvPr>
          <p:cNvGrpSpPr/>
          <p:nvPr/>
        </p:nvGrpSpPr>
        <p:grpSpPr>
          <a:xfrm>
            <a:off x="391997" y="26848"/>
            <a:ext cx="11482367" cy="292388"/>
            <a:chOff x="403314" y="4697616"/>
            <a:chExt cx="11482367" cy="292388"/>
          </a:xfrm>
        </p:grpSpPr>
        <p:sp>
          <p:nvSpPr>
            <p:cNvPr id="20" name="TextBox 19">
              <a:extLst>
                <a:ext uri="{FF2B5EF4-FFF2-40B4-BE49-F238E27FC236}">
                  <a16:creationId xmlns:a16="http://schemas.microsoft.com/office/drawing/2014/main" id="{B214AFE6-ADC7-6642-B58A-D2060B7ABB88}"/>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0218B575-01AC-3448-94A3-AED73BB12AB6}"/>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B3187FE5-AF77-F442-9396-D581B2A83F24}"/>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33" name="TextBox 32">
              <a:extLst>
                <a:ext uri="{FF2B5EF4-FFF2-40B4-BE49-F238E27FC236}">
                  <a16:creationId xmlns:a16="http://schemas.microsoft.com/office/drawing/2014/main" id="{9DE0BDCB-1096-304B-9B40-D00521AEA808}"/>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4" name="TextBox 33">
              <a:extLst>
                <a:ext uri="{FF2B5EF4-FFF2-40B4-BE49-F238E27FC236}">
                  <a16:creationId xmlns:a16="http://schemas.microsoft.com/office/drawing/2014/main" id="{73EE3FE1-5845-BB4A-B6B7-B165E758F871}"/>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8D750BBF-87B9-E94E-A847-69C1292BEBDC}"/>
                </a:ext>
              </a:extLst>
            </p:cNvPr>
            <p:cNvCxnSpPr>
              <a:stCxn id="2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6A1EDC77-C5BC-7B46-A708-B6E12755EEE4}"/>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4">
              <a:extLst>
                <a:ext uri="{FF2B5EF4-FFF2-40B4-BE49-F238E27FC236}">
                  <a16:creationId xmlns:a16="http://schemas.microsoft.com/office/drawing/2014/main" id="{5D04D125-C823-1742-A84A-67AAEFAD8970}"/>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8" name="직선 연결선[R] 23">
            <a:extLst>
              <a:ext uri="{FF2B5EF4-FFF2-40B4-BE49-F238E27FC236}">
                <a16:creationId xmlns:a16="http://schemas.microsoft.com/office/drawing/2014/main" id="{C85486E9-D6D7-B349-AD84-7183C19F6AB1}"/>
              </a:ext>
            </a:extLst>
          </p:cNvPr>
          <p:cNvCxnSpPr>
            <a:cxnSpLocks/>
            <a:stCxn id="3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85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58</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31121"/>
            <a:ext cx="6830576" cy="37914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groupSize</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as.numeric</a:t>
            </a:r>
            <a:r>
              <a:rPr lang="en-US" altLang="ko-Kore-US" dirty="0">
                <a:solidFill>
                  <a:schemeClr val="tx1"/>
                </a:solidFill>
                <a:latin typeface="Courier New" panose="02070309020205020404" pitchFamily="49" charset="0"/>
                <a:cs typeface="Courier New" panose="02070309020205020404" pitchFamily="49" charset="0"/>
              </a:rPr>
              <a:t>(table(</a:t>
            </a:r>
            <a:r>
              <a:rPr lang="en-US" altLang="ko-Kore-US" dirty="0" err="1">
                <a:solidFill>
                  <a:schemeClr val="tx1"/>
                </a:solidFill>
                <a:latin typeface="Courier New" panose="02070309020205020404" pitchFamily="49" charset="0"/>
                <a:cs typeface="Courier New" panose="02070309020205020404" pitchFamily="49" charset="0"/>
              </a:rPr>
              <a:t>cellchat@idents</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 = c(1,2), </a:t>
            </a:r>
            <a:r>
              <a:rPr lang="en-US" altLang="ko-Kore-US" dirty="0" err="1">
                <a:solidFill>
                  <a:schemeClr val="tx1"/>
                </a:solidFill>
                <a:latin typeface="Courier New" panose="02070309020205020404" pitchFamily="49" charset="0"/>
                <a:cs typeface="Courier New" panose="02070309020205020404" pitchFamily="49" charset="0"/>
              </a:rPr>
              <a:t>xpd</a:t>
            </a:r>
            <a:r>
              <a:rPr lang="en-US" altLang="ko-Kore-US" dirty="0">
                <a:solidFill>
                  <a:schemeClr val="tx1"/>
                </a:solidFill>
                <a:latin typeface="Courier New" panose="02070309020205020404" pitchFamily="49" charset="0"/>
                <a:cs typeface="Courier New" panose="02070309020205020404" pitchFamily="49" charset="0"/>
              </a:rPr>
              <a:t>=TRUE)</a:t>
            </a: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"Number of interactions")</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"Interaction weights/strength")</a:t>
            </a:r>
          </a:p>
        </p:txBody>
      </p:sp>
      <p:pic>
        <p:nvPicPr>
          <p:cNvPr id="7" name="그림 6">
            <a:extLst>
              <a:ext uri="{FF2B5EF4-FFF2-40B4-BE49-F238E27FC236}">
                <a16:creationId xmlns:a16="http://schemas.microsoft.com/office/drawing/2014/main" id="{0E521C52-09DA-3519-6ABE-09CEC0A7DE68}"/>
              </a:ext>
            </a:extLst>
          </p:cNvPr>
          <p:cNvPicPr>
            <a:picLocks noChangeAspect="1"/>
          </p:cNvPicPr>
          <p:nvPr/>
        </p:nvPicPr>
        <p:blipFill rotWithShape="1">
          <a:blip r:embed="rId2"/>
          <a:srcRect r="60836"/>
          <a:stretch/>
        </p:blipFill>
        <p:spPr>
          <a:xfrm>
            <a:off x="8188933" y="1779764"/>
            <a:ext cx="2172236" cy="2106518"/>
          </a:xfrm>
          <a:prstGeom prst="rect">
            <a:avLst/>
          </a:prstGeom>
        </p:spPr>
      </p:pic>
      <p:pic>
        <p:nvPicPr>
          <p:cNvPr id="9" name="그림 8">
            <a:extLst>
              <a:ext uri="{FF2B5EF4-FFF2-40B4-BE49-F238E27FC236}">
                <a16:creationId xmlns:a16="http://schemas.microsoft.com/office/drawing/2014/main" id="{48A858BE-117C-5A6D-19AE-6147EE1D9151}"/>
              </a:ext>
            </a:extLst>
          </p:cNvPr>
          <p:cNvPicPr>
            <a:picLocks noChangeAspect="1"/>
          </p:cNvPicPr>
          <p:nvPr/>
        </p:nvPicPr>
        <p:blipFill rotWithShape="1">
          <a:blip r:embed="rId2"/>
          <a:srcRect l="55059"/>
          <a:stretch/>
        </p:blipFill>
        <p:spPr>
          <a:xfrm>
            <a:off x="8028697" y="3996828"/>
            <a:ext cx="2492707" cy="2106518"/>
          </a:xfrm>
          <a:prstGeom prst="rect">
            <a:avLst/>
          </a:prstGeom>
        </p:spPr>
      </p:pic>
      <p:sp>
        <p:nvSpPr>
          <p:cNvPr id="11" name="TextBox 10">
            <a:extLst>
              <a:ext uri="{FF2B5EF4-FFF2-40B4-BE49-F238E27FC236}">
                <a16:creationId xmlns:a16="http://schemas.microsoft.com/office/drawing/2014/main" id="{1D1BC664-E5BA-D456-2678-5840C025FA9C}"/>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Visualization of the aggregated cell-cell communication network</a:t>
            </a:r>
          </a:p>
        </p:txBody>
      </p:sp>
      <p:grpSp>
        <p:nvGrpSpPr>
          <p:cNvPr id="26" name="그룹 6">
            <a:extLst>
              <a:ext uri="{FF2B5EF4-FFF2-40B4-BE49-F238E27FC236}">
                <a16:creationId xmlns:a16="http://schemas.microsoft.com/office/drawing/2014/main" id="{DE15CB2D-AB94-B442-B871-4B8FE80DC7EA}"/>
              </a:ext>
            </a:extLst>
          </p:cNvPr>
          <p:cNvGrpSpPr/>
          <p:nvPr/>
        </p:nvGrpSpPr>
        <p:grpSpPr>
          <a:xfrm>
            <a:off x="391997" y="26848"/>
            <a:ext cx="11482367" cy="292388"/>
            <a:chOff x="403314" y="4697616"/>
            <a:chExt cx="11482367" cy="292388"/>
          </a:xfrm>
        </p:grpSpPr>
        <p:sp>
          <p:nvSpPr>
            <p:cNvPr id="30" name="TextBox 29">
              <a:extLst>
                <a:ext uri="{FF2B5EF4-FFF2-40B4-BE49-F238E27FC236}">
                  <a16:creationId xmlns:a16="http://schemas.microsoft.com/office/drawing/2014/main" id="{E5320733-45F2-0042-853F-F5ECF74B635A}"/>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198C17E8-7A73-B240-A05A-BF7640123C13}"/>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E67D805C-C572-F34D-B5FA-8FB976D34E74}"/>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33" name="TextBox 32">
              <a:extLst>
                <a:ext uri="{FF2B5EF4-FFF2-40B4-BE49-F238E27FC236}">
                  <a16:creationId xmlns:a16="http://schemas.microsoft.com/office/drawing/2014/main" id="{DECD3F0C-B71A-E740-887F-532CDA6C5726}"/>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4" name="TextBox 33">
              <a:extLst>
                <a:ext uri="{FF2B5EF4-FFF2-40B4-BE49-F238E27FC236}">
                  <a16:creationId xmlns:a16="http://schemas.microsoft.com/office/drawing/2014/main" id="{3A76661E-1F28-5B41-B5CC-D771FF951D8E}"/>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A5C8C43E-AD7C-7A4B-9FE0-F24C1C559CFD}"/>
                </a:ext>
              </a:extLst>
            </p:cNvPr>
            <p:cNvCxnSpPr>
              <a:stCxn id="3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97904610-83B7-A14F-9CD4-681896A05C05}"/>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4">
              <a:extLst>
                <a:ext uri="{FF2B5EF4-FFF2-40B4-BE49-F238E27FC236}">
                  <a16:creationId xmlns:a16="http://schemas.microsoft.com/office/drawing/2014/main" id="{22D3A2C6-0999-154A-B9F1-5B1CFE835601}"/>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9" name="직선 연결선[R] 23">
            <a:extLst>
              <a:ext uri="{FF2B5EF4-FFF2-40B4-BE49-F238E27FC236}">
                <a16:creationId xmlns:a16="http://schemas.microsoft.com/office/drawing/2014/main" id="{0D4E9172-39FC-194F-A63F-BB0F36092EBE}"/>
              </a:ext>
            </a:extLst>
          </p:cNvPr>
          <p:cNvCxnSpPr>
            <a:cxnSpLocks/>
            <a:stCxn id="3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743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59</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95788"/>
            <a:ext cx="6916247" cy="2125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c("CXCL") </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"circle")</a:t>
            </a:r>
          </a:p>
        </p:txBody>
      </p:sp>
      <p:pic>
        <p:nvPicPr>
          <p:cNvPr id="8" name="그림 7">
            <a:extLst>
              <a:ext uri="{FF2B5EF4-FFF2-40B4-BE49-F238E27FC236}">
                <a16:creationId xmlns:a16="http://schemas.microsoft.com/office/drawing/2014/main" id="{FDCBD1AF-7897-548C-1A91-DDA305EEC564}"/>
              </a:ext>
            </a:extLst>
          </p:cNvPr>
          <p:cNvPicPr>
            <a:picLocks noChangeAspect="1"/>
          </p:cNvPicPr>
          <p:nvPr/>
        </p:nvPicPr>
        <p:blipFill>
          <a:blip r:embed="rId2"/>
          <a:stretch>
            <a:fillRect/>
          </a:stretch>
        </p:blipFill>
        <p:spPr>
          <a:xfrm>
            <a:off x="7620724" y="1273510"/>
            <a:ext cx="3988178" cy="3716504"/>
          </a:xfrm>
          <a:prstGeom prst="rect">
            <a:avLst/>
          </a:prstGeom>
        </p:spPr>
      </p:pic>
      <p:sp>
        <p:nvSpPr>
          <p:cNvPr id="11" name="TextBox 10">
            <a:extLst>
              <a:ext uri="{FF2B5EF4-FFF2-40B4-BE49-F238E27FC236}">
                <a16:creationId xmlns:a16="http://schemas.microsoft.com/office/drawing/2014/main" id="{D00DAF97-6A2F-6E16-424D-E8E89FBE65ED}"/>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Circle Plot</a:t>
            </a:r>
          </a:p>
        </p:txBody>
      </p:sp>
      <p:grpSp>
        <p:nvGrpSpPr>
          <p:cNvPr id="29" name="그룹 6">
            <a:extLst>
              <a:ext uri="{FF2B5EF4-FFF2-40B4-BE49-F238E27FC236}">
                <a16:creationId xmlns:a16="http://schemas.microsoft.com/office/drawing/2014/main" id="{F50FAD65-24A0-FE45-A2F9-38665ED889A1}"/>
              </a:ext>
            </a:extLst>
          </p:cNvPr>
          <p:cNvGrpSpPr/>
          <p:nvPr/>
        </p:nvGrpSpPr>
        <p:grpSpPr>
          <a:xfrm>
            <a:off x="391997" y="26848"/>
            <a:ext cx="11482367" cy="292388"/>
            <a:chOff x="403314" y="4697616"/>
            <a:chExt cx="11482367" cy="292388"/>
          </a:xfrm>
        </p:grpSpPr>
        <p:sp>
          <p:nvSpPr>
            <p:cNvPr id="30" name="TextBox 29">
              <a:extLst>
                <a:ext uri="{FF2B5EF4-FFF2-40B4-BE49-F238E27FC236}">
                  <a16:creationId xmlns:a16="http://schemas.microsoft.com/office/drawing/2014/main" id="{B8FBA14D-6923-274F-8122-A458094987DA}"/>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5311941D-B1CF-6448-BC21-208B4C7B88BA}"/>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F92B1F94-EE01-F043-AF16-F54CA08F3E7F}"/>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3" name="TextBox 32">
              <a:extLst>
                <a:ext uri="{FF2B5EF4-FFF2-40B4-BE49-F238E27FC236}">
                  <a16:creationId xmlns:a16="http://schemas.microsoft.com/office/drawing/2014/main" id="{25443010-7A16-CC43-85AF-A5B15F195B79}"/>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34" name="TextBox 33">
              <a:extLst>
                <a:ext uri="{FF2B5EF4-FFF2-40B4-BE49-F238E27FC236}">
                  <a16:creationId xmlns:a16="http://schemas.microsoft.com/office/drawing/2014/main" id="{C00C421F-6F5C-D84C-A17C-AC2E095E9461}"/>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F6809D18-7BC1-314D-95F3-3F781C979A44}"/>
                </a:ext>
              </a:extLst>
            </p:cNvPr>
            <p:cNvCxnSpPr>
              <a:stCxn id="3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1BFBD820-F26C-164F-B59D-1DCF7F779CE5}"/>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3">
              <a:extLst>
                <a:ext uri="{FF2B5EF4-FFF2-40B4-BE49-F238E27FC236}">
                  <a16:creationId xmlns:a16="http://schemas.microsoft.com/office/drawing/2014/main" id="{E79ECFE7-B35E-7341-86D6-6C3DEF0265A5}"/>
                </a:ext>
              </a:extLst>
            </p:cNvPr>
            <p:cNvCxnSpPr>
              <a:stCxn id="32" idx="3"/>
              <a:endCxn id="33"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4">
              <a:extLst>
                <a:ext uri="{FF2B5EF4-FFF2-40B4-BE49-F238E27FC236}">
                  <a16:creationId xmlns:a16="http://schemas.microsoft.com/office/drawing/2014/main" id="{F647E284-6E0F-6742-9BAC-FFEB3AAAC6CC}"/>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418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Several ways to use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746900"/>
            <a:ext cx="3627782" cy="413958"/>
          </a:xfrm>
        </p:spPr>
        <p:txBody>
          <a:bodyPr>
            <a:normAutofit lnSpcReduction="10000"/>
          </a:bodyPr>
          <a:lstStyle/>
          <a:p>
            <a:pPr marL="0" indent="0" algn="ctr">
              <a:buNone/>
            </a:pPr>
            <a:r>
              <a:rPr lang="en-US" b="1" dirty="0"/>
              <a:t>Command line</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a:t>
            </a:fld>
            <a:endParaRPr lang="en-KR" dirty="0"/>
          </a:p>
        </p:txBody>
      </p:sp>
      <p:pic>
        <p:nvPicPr>
          <p:cNvPr id="11" name="Picture 10">
            <a:extLst>
              <a:ext uri="{FF2B5EF4-FFF2-40B4-BE49-F238E27FC236}">
                <a16:creationId xmlns:a16="http://schemas.microsoft.com/office/drawing/2014/main" id="{D1C8CD9E-813F-9314-F1E2-B643DEF2D35F}"/>
              </a:ext>
            </a:extLst>
          </p:cNvPr>
          <p:cNvPicPr>
            <a:picLocks noChangeAspect="1"/>
          </p:cNvPicPr>
          <p:nvPr/>
        </p:nvPicPr>
        <p:blipFill>
          <a:blip r:embed="rId2"/>
          <a:stretch>
            <a:fillRect/>
          </a:stretch>
        </p:blipFill>
        <p:spPr>
          <a:xfrm>
            <a:off x="410817" y="2310096"/>
            <a:ext cx="3627783" cy="2667703"/>
          </a:xfrm>
          <a:prstGeom prst="rect">
            <a:avLst/>
          </a:prstGeom>
        </p:spPr>
      </p:pic>
      <p:sp>
        <p:nvSpPr>
          <p:cNvPr id="12" name="Content Placeholder 2">
            <a:extLst>
              <a:ext uri="{FF2B5EF4-FFF2-40B4-BE49-F238E27FC236}">
                <a16:creationId xmlns:a16="http://schemas.microsoft.com/office/drawing/2014/main" id="{666582D5-E52A-476A-5DA7-94059C702949}"/>
              </a:ext>
            </a:extLst>
          </p:cNvPr>
          <p:cNvSpPr txBox="1">
            <a:spLocks/>
          </p:cNvSpPr>
          <p:nvPr/>
        </p:nvSpPr>
        <p:spPr>
          <a:xfrm>
            <a:off x="4160354" y="1746900"/>
            <a:ext cx="3871291"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Graphical user interface</a:t>
            </a:r>
          </a:p>
        </p:txBody>
      </p:sp>
      <p:sp>
        <p:nvSpPr>
          <p:cNvPr id="13" name="Content Placeholder 2">
            <a:extLst>
              <a:ext uri="{FF2B5EF4-FFF2-40B4-BE49-F238E27FC236}">
                <a16:creationId xmlns:a16="http://schemas.microsoft.com/office/drawing/2014/main" id="{05D83D09-A1E9-001B-B5FB-931EE38AFBA6}"/>
              </a:ext>
            </a:extLst>
          </p:cNvPr>
          <p:cNvSpPr txBox="1">
            <a:spLocks/>
          </p:cNvSpPr>
          <p:nvPr/>
        </p:nvSpPr>
        <p:spPr>
          <a:xfrm>
            <a:off x="8153400" y="1746900"/>
            <a:ext cx="3627782"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t>Rstudio</a:t>
            </a:r>
            <a:endParaRPr lang="en-US" b="1" dirty="0"/>
          </a:p>
        </p:txBody>
      </p:sp>
      <p:pic>
        <p:nvPicPr>
          <p:cNvPr id="16" name="Picture 15">
            <a:extLst>
              <a:ext uri="{FF2B5EF4-FFF2-40B4-BE49-F238E27FC236}">
                <a16:creationId xmlns:a16="http://schemas.microsoft.com/office/drawing/2014/main" id="{4D25CB6C-D1C0-8D7A-863D-B56AB68CC064}"/>
              </a:ext>
            </a:extLst>
          </p:cNvPr>
          <p:cNvPicPr>
            <a:picLocks noChangeAspect="1"/>
          </p:cNvPicPr>
          <p:nvPr/>
        </p:nvPicPr>
        <p:blipFill>
          <a:blip r:embed="rId3"/>
          <a:stretch>
            <a:fillRect/>
          </a:stretch>
        </p:blipFill>
        <p:spPr>
          <a:xfrm>
            <a:off x="4160354" y="2310096"/>
            <a:ext cx="3871291" cy="3125018"/>
          </a:xfrm>
          <a:prstGeom prst="rect">
            <a:avLst/>
          </a:prstGeom>
        </p:spPr>
      </p:pic>
      <p:pic>
        <p:nvPicPr>
          <p:cNvPr id="17" name="Picture 16">
            <a:extLst>
              <a:ext uri="{FF2B5EF4-FFF2-40B4-BE49-F238E27FC236}">
                <a16:creationId xmlns:a16="http://schemas.microsoft.com/office/drawing/2014/main" id="{3B08234B-670C-4BCB-F870-9A5BE079742E}"/>
              </a:ext>
            </a:extLst>
          </p:cNvPr>
          <p:cNvPicPr>
            <a:picLocks noChangeAspect="1"/>
          </p:cNvPicPr>
          <p:nvPr/>
        </p:nvPicPr>
        <p:blipFill>
          <a:blip r:embed="rId4"/>
          <a:stretch>
            <a:fillRect/>
          </a:stretch>
        </p:blipFill>
        <p:spPr>
          <a:xfrm>
            <a:off x="8239539" y="2310096"/>
            <a:ext cx="3455503" cy="3450827"/>
          </a:xfrm>
          <a:prstGeom prst="rect">
            <a:avLst/>
          </a:prstGeom>
        </p:spPr>
      </p:pic>
    </p:spTree>
    <p:extLst>
      <p:ext uri="{BB962C8B-B14F-4D97-AF65-F5344CB8AC3E}">
        <p14:creationId xmlns:p14="http://schemas.microsoft.com/office/powerpoint/2010/main" val="4196649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60</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3187"/>
            <a:ext cx="6682709" cy="20237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"spatial", </a:t>
            </a:r>
            <a:r>
              <a:rPr lang="en-US" altLang="ko-Kore-US" dirty="0" err="1">
                <a:solidFill>
                  <a:schemeClr val="tx1"/>
                </a:solidFill>
                <a:latin typeface="Courier New" panose="02070309020205020404" pitchFamily="49" charset="0"/>
                <a:cs typeface="Courier New" panose="02070309020205020404" pitchFamily="49" charset="0"/>
              </a:rPr>
              <a:t>edge.width.max</a:t>
            </a:r>
            <a:r>
              <a:rPr lang="en-US" altLang="ko-Kore-US" dirty="0">
                <a:solidFill>
                  <a:schemeClr val="tx1"/>
                </a:solidFill>
                <a:latin typeface="Courier New" panose="02070309020205020404" pitchFamily="49" charset="0"/>
                <a:cs typeface="Courier New" panose="02070309020205020404" pitchFamily="49" charset="0"/>
              </a:rPr>
              <a:t> = 2, </a:t>
            </a:r>
            <a:r>
              <a:rPr lang="en-US" altLang="ko-Kore-US" dirty="0" err="1">
                <a:solidFill>
                  <a:schemeClr val="tx1"/>
                </a:solidFill>
                <a:latin typeface="Courier New" panose="02070309020205020404" pitchFamily="49" charset="0"/>
                <a:cs typeface="Courier New" panose="02070309020205020404" pitchFamily="49" charset="0"/>
              </a:rPr>
              <a:t>vertex.size.max</a:t>
            </a:r>
            <a:r>
              <a:rPr lang="en-US" altLang="ko-Kore-US" dirty="0">
                <a:solidFill>
                  <a:schemeClr val="tx1"/>
                </a:solidFill>
                <a:latin typeface="Courier New" panose="02070309020205020404" pitchFamily="49" charset="0"/>
                <a:cs typeface="Courier New" panose="02070309020205020404" pitchFamily="49" charset="0"/>
              </a:rPr>
              <a:t> = 1, </a:t>
            </a:r>
            <a:r>
              <a:rPr lang="en-US" altLang="ko-Kore-US" dirty="0" err="1">
                <a:solidFill>
                  <a:schemeClr val="tx1"/>
                </a:solidFill>
                <a:latin typeface="Courier New" panose="02070309020205020404" pitchFamily="49" charset="0"/>
                <a:cs typeface="Courier New" panose="02070309020205020404" pitchFamily="49" charset="0"/>
              </a:rPr>
              <a:t>alpha.image</a:t>
            </a:r>
            <a:r>
              <a:rPr lang="en-US" altLang="ko-Kore-US" dirty="0">
                <a:solidFill>
                  <a:schemeClr val="tx1"/>
                </a:solidFill>
                <a:latin typeface="Courier New" panose="02070309020205020404" pitchFamily="49" charset="0"/>
                <a:cs typeface="Courier New" panose="02070309020205020404" pitchFamily="49" charset="0"/>
              </a:rPr>
              <a:t> = 0.2, </a:t>
            </a:r>
            <a:r>
              <a:rPr lang="en-US" altLang="ko-Kore-US" dirty="0" err="1">
                <a:solidFill>
                  <a:schemeClr val="tx1"/>
                </a:solidFill>
                <a:latin typeface="Courier New" panose="02070309020205020404" pitchFamily="49" charset="0"/>
                <a:cs typeface="Courier New" panose="02070309020205020404" pitchFamily="49" charset="0"/>
              </a:rPr>
              <a:t>vertex.label.cex</a:t>
            </a:r>
            <a:r>
              <a:rPr lang="en-US" altLang="ko-Kore-US" dirty="0">
                <a:solidFill>
                  <a:schemeClr val="tx1"/>
                </a:solidFill>
                <a:latin typeface="Courier New" panose="02070309020205020404" pitchFamily="49" charset="0"/>
                <a:cs typeface="Courier New" panose="02070309020205020404" pitchFamily="49" charset="0"/>
              </a:rPr>
              <a:t> = 3.5)</a:t>
            </a:r>
          </a:p>
        </p:txBody>
      </p:sp>
      <p:pic>
        <p:nvPicPr>
          <p:cNvPr id="10" name="그림 9">
            <a:extLst>
              <a:ext uri="{FF2B5EF4-FFF2-40B4-BE49-F238E27FC236}">
                <a16:creationId xmlns:a16="http://schemas.microsoft.com/office/drawing/2014/main" id="{3660F012-43BF-B2D0-EB1A-70E0AC604A2F}"/>
              </a:ext>
            </a:extLst>
          </p:cNvPr>
          <p:cNvPicPr>
            <a:picLocks noChangeAspect="1"/>
          </p:cNvPicPr>
          <p:nvPr/>
        </p:nvPicPr>
        <p:blipFill>
          <a:blip r:embed="rId2"/>
          <a:stretch>
            <a:fillRect/>
          </a:stretch>
        </p:blipFill>
        <p:spPr>
          <a:xfrm>
            <a:off x="7284808" y="1273510"/>
            <a:ext cx="4303285" cy="3577057"/>
          </a:xfrm>
          <a:prstGeom prst="rect">
            <a:avLst/>
          </a:prstGeom>
        </p:spPr>
      </p:pic>
      <p:sp>
        <p:nvSpPr>
          <p:cNvPr id="9" name="TextBox 8">
            <a:extLst>
              <a:ext uri="{FF2B5EF4-FFF2-40B4-BE49-F238E27FC236}">
                <a16:creationId xmlns:a16="http://schemas.microsoft.com/office/drawing/2014/main" id="{09DAC70A-7A80-D0A6-5E33-A61D28AB71A4}"/>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Spatial Plot</a:t>
            </a:r>
          </a:p>
        </p:txBody>
      </p:sp>
      <p:sp>
        <p:nvSpPr>
          <p:cNvPr id="19" name="TextBox 18">
            <a:extLst>
              <a:ext uri="{FF2B5EF4-FFF2-40B4-BE49-F238E27FC236}">
                <a16:creationId xmlns:a16="http://schemas.microsoft.com/office/drawing/2014/main" id="{79B0B44D-6293-F74F-8A53-0037171DEDFD}"/>
              </a:ext>
            </a:extLst>
          </p:cNvPr>
          <p:cNvSpPr txBox="1"/>
          <p:nvPr/>
        </p:nvSpPr>
        <p:spPr>
          <a:xfrm>
            <a:off x="431433" y="4054994"/>
            <a:ext cx="5954642" cy="369332"/>
          </a:xfrm>
          <a:prstGeom prst="rect">
            <a:avLst/>
          </a:prstGeom>
          <a:noFill/>
        </p:spPr>
        <p:txBody>
          <a:bodyPr wrap="square" rtlCol="0">
            <a:spAutoFit/>
          </a:bodyPr>
          <a:lstStyle/>
          <a:p>
            <a:pPr marL="285750" indent="-285750">
              <a:buFont typeface="Arial" panose="020B0604020202020204" pitchFamily="34" charset="0"/>
              <a:buChar char="•"/>
            </a:pPr>
            <a:r>
              <a:rPr lang="en-US" dirty="0"/>
              <a:t>Visualization information on the spatial imaging</a:t>
            </a:r>
          </a:p>
        </p:txBody>
      </p:sp>
      <p:grpSp>
        <p:nvGrpSpPr>
          <p:cNvPr id="20" name="그룹 6">
            <a:extLst>
              <a:ext uri="{FF2B5EF4-FFF2-40B4-BE49-F238E27FC236}">
                <a16:creationId xmlns:a16="http://schemas.microsoft.com/office/drawing/2014/main" id="{2F40C631-6455-6B4B-A5EF-281D410C9A89}"/>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6826AAC0-B773-1145-9952-D213709B3AA8}"/>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2" name="TextBox 21">
              <a:extLst>
                <a:ext uri="{FF2B5EF4-FFF2-40B4-BE49-F238E27FC236}">
                  <a16:creationId xmlns:a16="http://schemas.microsoft.com/office/drawing/2014/main" id="{72CD4234-1EE6-E24B-A461-0494E126FBCA}"/>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3" name="TextBox 22">
              <a:extLst>
                <a:ext uri="{FF2B5EF4-FFF2-40B4-BE49-F238E27FC236}">
                  <a16:creationId xmlns:a16="http://schemas.microsoft.com/office/drawing/2014/main" id="{A33E2634-534B-0340-8FD5-AA890AFDC02B}"/>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4DDCD5AE-CFFB-514E-B02B-A4D99473EA45}"/>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25" name="TextBox 24">
              <a:extLst>
                <a:ext uri="{FF2B5EF4-FFF2-40B4-BE49-F238E27FC236}">
                  <a16:creationId xmlns:a16="http://schemas.microsoft.com/office/drawing/2014/main" id="{BF53C86B-E28D-8445-B0A8-16A048DF37CF}"/>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1">
              <a:extLst>
                <a:ext uri="{FF2B5EF4-FFF2-40B4-BE49-F238E27FC236}">
                  <a16:creationId xmlns:a16="http://schemas.microsoft.com/office/drawing/2014/main" id="{8159BF66-2169-2741-A7FB-956DF3CD782D}"/>
                </a:ext>
              </a:extLst>
            </p:cNvPr>
            <p:cNvCxnSpPr>
              <a:stCxn id="21" idx="3"/>
              <a:endCxn id="22"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A84AE5D2-EAE2-FB4B-B042-C5B800A94D6D}"/>
                </a:ext>
              </a:extLst>
            </p:cNvPr>
            <p:cNvCxnSpPr>
              <a:stCxn id="22" idx="3"/>
              <a:endCxn id="23"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79E2D8BA-FB3D-F54C-A9FE-9B89E43B3770}"/>
                </a:ext>
              </a:extLst>
            </p:cNvPr>
            <p:cNvCxnSpPr>
              <a:stCxn id="23" idx="3"/>
              <a:endCxn id="24"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619E7151-D1D3-CC48-8730-30047354D6F8}"/>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612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61</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9686"/>
            <a:ext cx="5680649" cy="2804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ko-KR" alt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netAnalysis_computeCentrality</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slot.name</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netP</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netAnalysis_signalingRole_network</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width = 8, height = 2.5, </a:t>
            </a:r>
            <a:r>
              <a:rPr lang="en-US" altLang="ko-Kore-US" dirty="0" err="1">
                <a:solidFill>
                  <a:schemeClr val="tx1"/>
                </a:solidFill>
                <a:latin typeface="Courier New" panose="02070309020205020404" pitchFamily="49" charset="0"/>
                <a:cs typeface="Courier New" panose="02070309020205020404" pitchFamily="49" charset="0"/>
              </a:rPr>
              <a:t>font.size</a:t>
            </a:r>
            <a:r>
              <a:rPr lang="en-US" altLang="ko-Kore-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CDDCAA9E-8744-7E71-4EF2-16D2F325EB09}"/>
              </a:ext>
            </a:extLst>
          </p:cNvPr>
          <p:cNvSpPr txBox="1"/>
          <p:nvPr/>
        </p:nvSpPr>
        <p:spPr>
          <a:xfrm>
            <a:off x="410818" y="4971444"/>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netP</a:t>
            </a:r>
            <a:r>
              <a:rPr lang="en-US" dirty="0"/>
              <a:t>’: the inferred intercellular communication network of signaling pathways</a:t>
            </a:r>
          </a:p>
          <a:p>
            <a:pPr marL="285750" indent="-285750">
              <a:buFont typeface="Arial" panose="020B0604020202020204" pitchFamily="34" charset="0"/>
              <a:buChar char="•"/>
            </a:pPr>
            <a:r>
              <a:rPr lang="en-US" dirty="0"/>
              <a:t>Visualize the computed centrality scores using heatmap, allowing ready identification of major signaling roles of cell groups</a:t>
            </a:r>
          </a:p>
        </p:txBody>
      </p:sp>
      <p:pic>
        <p:nvPicPr>
          <p:cNvPr id="8" name="그림 7">
            <a:extLst>
              <a:ext uri="{FF2B5EF4-FFF2-40B4-BE49-F238E27FC236}">
                <a16:creationId xmlns:a16="http://schemas.microsoft.com/office/drawing/2014/main" id="{B48DBE1E-FECB-268C-097F-F1B57C88016B}"/>
              </a:ext>
            </a:extLst>
          </p:cNvPr>
          <p:cNvPicPr>
            <a:picLocks noChangeAspect="1"/>
          </p:cNvPicPr>
          <p:nvPr/>
        </p:nvPicPr>
        <p:blipFill>
          <a:blip r:embed="rId2"/>
          <a:stretch>
            <a:fillRect/>
          </a:stretch>
        </p:blipFill>
        <p:spPr>
          <a:xfrm>
            <a:off x="6207410" y="1889686"/>
            <a:ext cx="5481006" cy="2236331"/>
          </a:xfrm>
          <a:prstGeom prst="rect">
            <a:avLst/>
          </a:prstGeom>
        </p:spPr>
      </p:pic>
      <p:sp>
        <p:nvSpPr>
          <p:cNvPr id="9" name="TextBox 8">
            <a:extLst>
              <a:ext uri="{FF2B5EF4-FFF2-40B4-BE49-F238E27FC236}">
                <a16:creationId xmlns:a16="http://schemas.microsoft.com/office/drawing/2014/main" id="{B9176289-E9C5-9466-A198-EDFF0FE5D70F}"/>
              </a:ext>
            </a:extLst>
          </p:cNvPr>
          <p:cNvSpPr txBox="1"/>
          <p:nvPr/>
        </p:nvSpPr>
        <p:spPr>
          <a:xfrm>
            <a:off x="410818" y="1273510"/>
            <a:ext cx="11198084" cy="461665"/>
          </a:xfrm>
          <a:prstGeom prst="rect">
            <a:avLst/>
          </a:prstGeom>
          <a:noFill/>
        </p:spPr>
        <p:txBody>
          <a:bodyPr wrap="square" rtlCol="0">
            <a:spAutoFit/>
          </a:bodyPr>
          <a:lstStyle/>
          <a:p>
            <a:r>
              <a:rPr lang="en-US" altLang="ko-Kore-US" sz="2400" b="1" dirty="0"/>
              <a:t>Compute the network centrality scores</a:t>
            </a:r>
          </a:p>
        </p:txBody>
      </p:sp>
      <p:grpSp>
        <p:nvGrpSpPr>
          <p:cNvPr id="20" name="그룹 6">
            <a:extLst>
              <a:ext uri="{FF2B5EF4-FFF2-40B4-BE49-F238E27FC236}">
                <a16:creationId xmlns:a16="http://schemas.microsoft.com/office/drawing/2014/main" id="{438C345A-E903-984B-B355-E4BE44CF25D4}"/>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65FFF1DA-220B-0943-892A-67193CF5798E}"/>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2" name="TextBox 21">
              <a:extLst>
                <a:ext uri="{FF2B5EF4-FFF2-40B4-BE49-F238E27FC236}">
                  <a16:creationId xmlns:a16="http://schemas.microsoft.com/office/drawing/2014/main" id="{7061E1A8-4867-7B46-A5F9-C2CB25407520}"/>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3" name="TextBox 22">
              <a:extLst>
                <a:ext uri="{FF2B5EF4-FFF2-40B4-BE49-F238E27FC236}">
                  <a16:creationId xmlns:a16="http://schemas.microsoft.com/office/drawing/2014/main" id="{503E629D-B1AD-1640-9C71-FEEE95054DF2}"/>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82A5C7B8-ED0A-4045-BE20-824D0FED3CFB}"/>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25" name="TextBox 24">
              <a:extLst>
                <a:ext uri="{FF2B5EF4-FFF2-40B4-BE49-F238E27FC236}">
                  <a16:creationId xmlns:a16="http://schemas.microsoft.com/office/drawing/2014/main" id="{FAFDA302-BDDF-0343-A7CE-22827A1B3BCD}"/>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1">
              <a:extLst>
                <a:ext uri="{FF2B5EF4-FFF2-40B4-BE49-F238E27FC236}">
                  <a16:creationId xmlns:a16="http://schemas.microsoft.com/office/drawing/2014/main" id="{0FF193F2-3803-AB4E-B90F-8F207FBDBA36}"/>
                </a:ext>
              </a:extLst>
            </p:cNvPr>
            <p:cNvCxnSpPr>
              <a:stCxn id="21" idx="3"/>
              <a:endCxn id="22"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8EBE1628-B9D2-074F-8A0F-82EE78B1F98C}"/>
                </a:ext>
              </a:extLst>
            </p:cNvPr>
            <p:cNvCxnSpPr>
              <a:stCxn id="22" idx="3"/>
              <a:endCxn id="23"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2B42AEE0-A1C0-D34E-90E1-EA667AA3A7E3}"/>
                </a:ext>
              </a:extLst>
            </p:cNvPr>
            <p:cNvCxnSpPr>
              <a:stCxn id="23" idx="3"/>
              <a:endCxn id="24"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1B7665EB-E76E-7E44-8F15-07096C128BC4}"/>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9680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62</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3187"/>
            <a:ext cx="6682709" cy="20237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"spatial", </a:t>
            </a:r>
            <a:r>
              <a:rPr lang="en-US" altLang="ko-Kore-US" dirty="0" err="1">
                <a:solidFill>
                  <a:schemeClr val="tx1"/>
                </a:solidFill>
                <a:latin typeface="Courier New" panose="02070309020205020404" pitchFamily="49" charset="0"/>
                <a:cs typeface="Courier New" panose="02070309020205020404" pitchFamily="49" charset="0"/>
              </a:rPr>
              <a:t>edge.width.max</a:t>
            </a:r>
            <a:r>
              <a:rPr lang="en-US" altLang="ko-Kore-US" dirty="0">
                <a:solidFill>
                  <a:schemeClr val="tx1"/>
                </a:solidFill>
                <a:latin typeface="Courier New" panose="02070309020205020404" pitchFamily="49" charset="0"/>
                <a:cs typeface="Courier New" panose="02070309020205020404" pitchFamily="49" charset="0"/>
              </a:rPr>
              <a:t> = 2, </a:t>
            </a:r>
            <a:r>
              <a:rPr lang="en-US" altLang="ko-Kore-US" dirty="0" err="1">
                <a:solidFill>
                  <a:schemeClr val="tx1"/>
                </a:solidFill>
                <a:latin typeface="Courier New" panose="02070309020205020404" pitchFamily="49" charset="0"/>
                <a:cs typeface="Courier New" panose="02070309020205020404" pitchFamily="49" charset="0"/>
              </a:rPr>
              <a:t>alpha.image</a:t>
            </a:r>
            <a:r>
              <a:rPr lang="en-US" altLang="ko-Kore-US" dirty="0">
                <a:solidFill>
                  <a:schemeClr val="tx1"/>
                </a:solidFill>
                <a:latin typeface="Courier New" panose="02070309020205020404" pitchFamily="49" charset="0"/>
                <a:cs typeface="Courier New" panose="02070309020205020404" pitchFamily="49" charset="0"/>
              </a:rPr>
              <a:t> = 0.2,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"incoming", </a:t>
            </a:r>
            <a:r>
              <a:rPr lang="en-US" altLang="ko-Kore-US" dirty="0" err="1">
                <a:solidFill>
                  <a:schemeClr val="tx1"/>
                </a:solidFill>
                <a:latin typeface="Courier New" panose="02070309020205020404" pitchFamily="49" charset="0"/>
                <a:cs typeface="Courier New" panose="02070309020205020404" pitchFamily="49" charset="0"/>
              </a:rPr>
              <a:t>vertex.size.max</a:t>
            </a:r>
            <a:r>
              <a:rPr lang="en-US" altLang="ko-Kore-US" dirty="0">
                <a:solidFill>
                  <a:schemeClr val="tx1"/>
                </a:solidFill>
                <a:latin typeface="Courier New" panose="02070309020205020404" pitchFamily="49" charset="0"/>
                <a:cs typeface="Courier New" panose="02070309020205020404" pitchFamily="49" charset="0"/>
              </a:rPr>
              <a:t> = 3, </a:t>
            </a:r>
            <a:r>
              <a:rPr lang="en-US" altLang="ko-Kore-US" dirty="0" err="1">
                <a:solidFill>
                  <a:schemeClr val="tx1"/>
                </a:solidFill>
                <a:latin typeface="Courier New" panose="02070309020205020404" pitchFamily="49" charset="0"/>
                <a:cs typeface="Courier New" panose="02070309020205020404" pitchFamily="49" charset="0"/>
              </a:rPr>
              <a:t>vertex.label.cex</a:t>
            </a:r>
            <a:r>
              <a:rPr lang="en-US" altLang="ko-Kore-US" dirty="0">
                <a:solidFill>
                  <a:schemeClr val="tx1"/>
                </a:solidFill>
                <a:latin typeface="Courier New" panose="02070309020205020404" pitchFamily="49" charset="0"/>
                <a:cs typeface="Courier New" panose="02070309020205020404" pitchFamily="49" charset="0"/>
              </a:rPr>
              <a:t> = 3.5)</a:t>
            </a:r>
          </a:p>
        </p:txBody>
      </p:sp>
      <p:pic>
        <p:nvPicPr>
          <p:cNvPr id="10" name="그림 9">
            <a:extLst>
              <a:ext uri="{FF2B5EF4-FFF2-40B4-BE49-F238E27FC236}">
                <a16:creationId xmlns:a16="http://schemas.microsoft.com/office/drawing/2014/main" id="{3660F012-43BF-B2D0-EB1A-70E0AC604A2F}"/>
              </a:ext>
            </a:extLst>
          </p:cNvPr>
          <p:cNvPicPr>
            <a:picLocks noChangeAspect="1"/>
          </p:cNvPicPr>
          <p:nvPr/>
        </p:nvPicPr>
        <p:blipFill>
          <a:blip r:embed="rId2"/>
          <a:srcRect/>
          <a:stretch/>
        </p:blipFill>
        <p:spPr>
          <a:xfrm>
            <a:off x="7244118" y="1273510"/>
            <a:ext cx="4364783" cy="4176456"/>
          </a:xfrm>
          <a:prstGeom prst="rect">
            <a:avLst/>
          </a:prstGeom>
        </p:spPr>
      </p:pic>
      <p:sp>
        <p:nvSpPr>
          <p:cNvPr id="9" name="TextBox 8">
            <a:extLst>
              <a:ext uri="{FF2B5EF4-FFF2-40B4-BE49-F238E27FC236}">
                <a16:creationId xmlns:a16="http://schemas.microsoft.com/office/drawing/2014/main" id="{09DAC70A-7A80-D0A6-5E33-A61D28AB71A4}"/>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Spatial Plot</a:t>
            </a:r>
          </a:p>
        </p:txBody>
      </p:sp>
      <p:sp>
        <p:nvSpPr>
          <p:cNvPr id="19" name="TextBox 18">
            <a:extLst>
              <a:ext uri="{FF2B5EF4-FFF2-40B4-BE49-F238E27FC236}">
                <a16:creationId xmlns:a16="http://schemas.microsoft.com/office/drawing/2014/main" id="{79B0B44D-6293-F74F-8A53-0037171DEDFD}"/>
              </a:ext>
            </a:extLst>
          </p:cNvPr>
          <p:cNvSpPr txBox="1"/>
          <p:nvPr/>
        </p:nvSpPr>
        <p:spPr>
          <a:xfrm>
            <a:off x="431433" y="4054994"/>
            <a:ext cx="59546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Visualization information on the spatial imaging</a:t>
            </a:r>
          </a:p>
          <a:p>
            <a:pPr marL="285750" indent="-285750">
              <a:buFont typeface="Arial" panose="020B0604020202020204" pitchFamily="34" charset="0"/>
              <a:buChar char="•"/>
            </a:pPr>
            <a:r>
              <a:rPr lang="en-US" dirty="0"/>
              <a:t>Bigger circle indicates larger incoming signaling</a:t>
            </a:r>
          </a:p>
        </p:txBody>
      </p:sp>
      <p:grpSp>
        <p:nvGrpSpPr>
          <p:cNvPr id="21" name="그룹 6">
            <a:extLst>
              <a:ext uri="{FF2B5EF4-FFF2-40B4-BE49-F238E27FC236}">
                <a16:creationId xmlns:a16="http://schemas.microsoft.com/office/drawing/2014/main" id="{3C882F09-55EC-7246-B08A-D90FDEC3B7FD}"/>
              </a:ext>
            </a:extLst>
          </p:cNvPr>
          <p:cNvGrpSpPr/>
          <p:nvPr/>
        </p:nvGrpSpPr>
        <p:grpSpPr>
          <a:xfrm>
            <a:off x="391997" y="26848"/>
            <a:ext cx="11482367" cy="292388"/>
            <a:chOff x="403314" y="4697616"/>
            <a:chExt cx="11482367" cy="292388"/>
          </a:xfrm>
        </p:grpSpPr>
        <p:sp>
          <p:nvSpPr>
            <p:cNvPr id="22" name="TextBox 21">
              <a:extLst>
                <a:ext uri="{FF2B5EF4-FFF2-40B4-BE49-F238E27FC236}">
                  <a16:creationId xmlns:a16="http://schemas.microsoft.com/office/drawing/2014/main" id="{DAA01C42-024B-5041-9A44-D59F76E68102}"/>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3" name="TextBox 22">
              <a:extLst>
                <a:ext uri="{FF2B5EF4-FFF2-40B4-BE49-F238E27FC236}">
                  <a16:creationId xmlns:a16="http://schemas.microsoft.com/office/drawing/2014/main" id="{83EE0173-1D5D-7E48-889F-223EA8FC9B97}"/>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F83B6737-66C6-CD48-BF7D-5A0CEEA8CB82}"/>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5" name="TextBox 24">
              <a:extLst>
                <a:ext uri="{FF2B5EF4-FFF2-40B4-BE49-F238E27FC236}">
                  <a16:creationId xmlns:a16="http://schemas.microsoft.com/office/drawing/2014/main" id="{E8FD0C66-7DF2-704F-896F-BBDC70770156}"/>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26" name="TextBox 25">
              <a:extLst>
                <a:ext uri="{FF2B5EF4-FFF2-40B4-BE49-F238E27FC236}">
                  <a16:creationId xmlns:a16="http://schemas.microsoft.com/office/drawing/2014/main" id="{7BB144AA-C17D-044E-B661-80F78F97800A}"/>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7" name="직선 연결선[R] 21">
              <a:extLst>
                <a:ext uri="{FF2B5EF4-FFF2-40B4-BE49-F238E27FC236}">
                  <a16:creationId xmlns:a16="http://schemas.microsoft.com/office/drawing/2014/main" id="{1D298CBF-09FB-1449-99DA-CEC7759AD06B}"/>
                </a:ext>
              </a:extLst>
            </p:cNvPr>
            <p:cNvCxnSpPr>
              <a:stCxn id="22" idx="3"/>
              <a:endCxn id="23"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CA59EAB9-AD87-584F-9D47-D4AE0A5B14F6}"/>
                </a:ext>
              </a:extLst>
            </p:cNvPr>
            <p:cNvCxnSpPr>
              <a:stCxn id="23" idx="3"/>
              <a:endCxn id="24"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3">
              <a:extLst>
                <a:ext uri="{FF2B5EF4-FFF2-40B4-BE49-F238E27FC236}">
                  <a16:creationId xmlns:a16="http://schemas.microsoft.com/office/drawing/2014/main" id="{8766079B-2911-BC4C-866A-0D7CE34FC88B}"/>
                </a:ext>
              </a:extLst>
            </p:cNvPr>
            <p:cNvCxnSpPr>
              <a:stCxn id="24" idx="3"/>
              <a:endCxn id="25"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직선 연결선[R] 24">
              <a:extLst>
                <a:ext uri="{FF2B5EF4-FFF2-40B4-BE49-F238E27FC236}">
                  <a16:creationId xmlns:a16="http://schemas.microsoft.com/office/drawing/2014/main" id="{959C04B0-6356-1D40-96EE-41F877F5CC9E}"/>
                </a:ext>
              </a:extLst>
            </p:cNvPr>
            <p:cNvCxnSpPr>
              <a:stCxn id="25" idx="3"/>
              <a:endCxn id="26"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4180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492D3862-6187-6666-D1F1-0DC30449908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41003593-60E8-AFF0-00D9-4C131364308D}"/>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40C9A59-6D39-01AD-E3B0-C983C453218C}"/>
              </a:ext>
            </a:extLst>
          </p:cNvPr>
          <p:cNvSpPr>
            <a:spLocks noGrp="1"/>
          </p:cNvSpPr>
          <p:nvPr>
            <p:ph type="sldNum" sz="quarter" idx="12"/>
          </p:nvPr>
        </p:nvSpPr>
        <p:spPr/>
        <p:txBody>
          <a:bodyPr/>
          <a:lstStyle/>
          <a:p>
            <a:fld id="{11828C5E-8CE4-D747-8F0F-AA7D410D5DC1}" type="slidenum">
              <a:rPr lang="en-KR" smtClean="0"/>
              <a:pPr/>
              <a:t>63</a:t>
            </a:fld>
            <a:endParaRPr lang="en-KR" dirty="0"/>
          </a:p>
        </p:txBody>
      </p:sp>
      <p:sp>
        <p:nvSpPr>
          <p:cNvPr id="37" name="Title 1">
            <a:extLst>
              <a:ext uri="{FF2B5EF4-FFF2-40B4-BE49-F238E27FC236}">
                <a16:creationId xmlns:a16="http://schemas.microsoft.com/office/drawing/2014/main" id="{28ABB1A7-B1BA-59CD-B65A-FC2A102F2DD1}"/>
              </a:ext>
            </a:extLst>
          </p:cNvPr>
          <p:cNvSpPr>
            <a:spLocks noGrp="1"/>
          </p:cNvSpPr>
          <p:nvPr>
            <p:ph type="title"/>
          </p:nvPr>
        </p:nvSpPr>
        <p:spPr>
          <a:xfrm>
            <a:off x="410817" y="312617"/>
            <a:ext cx="11950516" cy="785184"/>
          </a:xfrm>
        </p:spPr>
        <p:txBody>
          <a:bodyPr>
            <a:normAutofit/>
          </a:bodyPr>
          <a:lstStyle/>
          <a:p>
            <a:r>
              <a:rPr lang="en-US" dirty="0"/>
              <a:t>5. Find ligand-receptor pairs</a:t>
            </a:r>
            <a:endParaRPr lang="en-KR" dirty="0"/>
          </a:p>
        </p:txBody>
      </p:sp>
      <p:sp>
        <p:nvSpPr>
          <p:cNvPr id="38" name="직사각형 5">
            <a:extLst>
              <a:ext uri="{FF2B5EF4-FFF2-40B4-BE49-F238E27FC236}">
                <a16:creationId xmlns:a16="http://schemas.microsoft.com/office/drawing/2014/main" id="{48DE87B0-CC2B-FFDD-35E4-8252A2EC1D61}"/>
              </a:ext>
            </a:extLst>
          </p:cNvPr>
          <p:cNvSpPr/>
          <p:nvPr/>
        </p:nvSpPr>
        <p:spPr>
          <a:xfrm>
            <a:off x="410818" y="1849971"/>
            <a:ext cx="11198084" cy="918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netVisual_bubble</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sources.use</a:t>
            </a:r>
            <a:r>
              <a:rPr lang="en-US" dirty="0">
                <a:solidFill>
                  <a:schemeClr val="tx1"/>
                </a:solidFill>
                <a:latin typeface="Courier New" panose="02070309020205020404" pitchFamily="49" charset="0"/>
                <a:cs typeface="Courier New" panose="02070309020205020404" pitchFamily="49" charset="0"/>
              </a:rPr>
              <a:t> =  c(3), </a:t>
            </a:r>
            <a:r>
              <a:rPr lang="en-US" dirty="0" err="1">
                <a:solidFill>
                  <a:schemeClr val="tx1"/>
                </a:solidFill>
                <a:latin typeface="Courier New" panose="02070309020205020404" pitchFamily="49" charset="0"/>
                <a:cs typeface="Courier New" panose="02070309020205020404" pitchFamily="49" charset="0"/>
              </a:rPr>
              <a:t>targets.use</a:t>
            </a:r>
            <a:r>
              <a:rPr lang="en-US" dirty="0">
                <a:solidFill>
                  <a:schemeClr val="tx1"/>
                </a:solidFill>
                <a:latin typeface="Courier New" panose="02070309020205020404" pitchFamily="49" charset="0"/>
                <a:cs typeface="Courier New" panose="02070309020205020404" pitchFamily="49" charset="0"/>
              </a:rPr>
              <a:t> =c(4), </a:t>
            </a:r>
            <a:r>
              <a:rPr lang="en-US" dirty="0" err="1">
                <a:solidFill>
                  <a:schemeClr val="tx1"/>
                </a:solidFill>
                <a:latin typeface="Courier New" panose="02070309020205020404" pitchFamily="49" charset="0"/>
                <a:cs typeface="Courier New" panose="02070309020205020404" pitchFamily="49" charset="0"/>
              </a:rPr>
              <a:t>remove.isolate</a:t>
            </a:r>
            <a:r>
              <a:rPr lang="en-US" dirty="0">
                <a:solidFill>
                  <a:schemeClr val="tx1"/>
                </a:solidFill>
                <a:latin typeface="Courier New" panose="02070309020205020404" pitchFamily="49" charset="0"/>
                <a:cs typeface="Courier New" panose="02070309020205020404" pitchFamily="49" charset="0"/>
              </a:rPr>
              <a:t> = FALSE, </a:t>
            </a:r>
            <a:r>
              <a:rPr lang="en-US" dirty="0" err="1">
                <a:solidFill>
                  <a:schemeClr val="tx1"/>
                </a:solidFill>
                <a:latin typeface="Courier New" panose="02070309020205020404" pitchFamily="49" charset="0"/>
                <a:cs typeface="Courier New" panose="02070309020205020404" pitchFamily="49" charset="0"/>
              </a:rPr>
              <a:t>angle.x</a:t>
            </a:r>
            <a:r>
              <a:rPr lang="en-US" dirty="0">
                <a:solidFill>
                  <a:schemeClr val="tx1"/>
                </a:solidFill>
                <a:latin typeface="Courier New" panose="02070309020205020404" pitchFamily="49" charset="0"/>
                <a:cs typeface="Courier New" panose="02070309020205020404" pitchFamily="49" charset="0"/>
              </a:rPr>
              <a:t> = 45,thresh = 0.05)</a:t>
            </a:r>
          </a:p>
        </p:txBody>
      </p:sp>
      <p:sp>
        <p:nvSpPr>
          <p:cNvPr id="26" name="Rectangle 25">
            <a:extLst>
              <a:ext uri="{FF2B5EF4-FFF2-40B4-BE49-F238E27FC236}">
                <a16:creationId xmlns:a16="http://schemas.microsoft.com/office/drawing/2014/main" id="{806960AF-7E3D-0348-A8C6-4F6423730BB1}"/>
              </a:ext>
            </a:extLst>
          </p:cNvPr>
          <p:cNvSpPr/>
          <p:nvPr/>
        </p:nvSpPr>
        <p:spPr>
          <a:xfrm>
            <a:off x="410817" y="1400400"/>
            <a:ext cx="9032473" cy="1200329"/>
          </a:xfrm>
          <a:prstGeom prst="rect">
            <a:avLst/>
          </a:prstGeom>
        </p:spPr>
        <p:txBody>
          <a:bodyPr wrap="none">
            <a:spAutoFit/>
          </a:bodyPr>
          <a:lstStyle/>
          <a:p>
            <a:r>
              <a:rPr lang="en-US" sz="2400" b="1" dirty="0"/>
              <a:t>Identify ligand-receptor pairs associated with CXCL pathway</a:t>
            </a:r>
          </a:p>
          <a:p>
            <a:br>
              <a:rPr lang="en-US" sz="2400" b="1" dirty="0"/>
            </a:br>
            <a:endParaRPr lang="en-US" sz="2400" b="1" dirty="0"/>
          </a:p>
        </p:txBody>
      </p:sp>
      <p:grpSp>
        <p:nvGrpSpPr>
          <p:cNvPr id="27" name="그룹 6">
            <a:extLst>
              <a:ext uri="{FF2B5EF4-FFF2-40B4-BE49-F238E27FC236}">
                <a16:creationId xmlns:a16="http://schemas.microsoft.com/office/drawing/2014/main" id="{CB25722A-45A7-D442-AA80-DEE861B7FAAF}"/>
              </a:ext>
            </a:extLst>
          </p:cNvPr>
          <p:cNvGrpSpPr/>
          <p:nvPr/>
        </p:nvGrpSpPr>
        <p:grpSpPr>
          <a:xfrm>
            <a:off x="391997" y="26848"/>
            <a:ext cx="9047085" cy="292388"/>
            <a:chOff x="403314" y="4697616"/>
            <a:chExt cx="9047085" cy="292388"/>
          </a:xfrm>
        </p:grpSpPr>
        <p:sp>
          <p:nvSpPr>
            <p:cNvPr id="28" name="TextBox 27">
              <a:extLst>
                <a:ext uri="{FF2B5EF4-FFF2-40B4-BE49-F238E27FC236}">
                  <a16:creationId xmlns:a16="http://schemas.microsoft.com/office/drawing/2014/main" id="{553646CF-02AB-8240-84BC-18E41CA994FA}"/>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9" name="TextBox 28">
              <a:extLst>
                <a:ext uri="{FF2B5EF4-FFF2-40B4-BE49-F238E27FC236}">
                  <a16:creationId xmlns:a16="http://schemas.microsoft.com/office/drawing/2014/main" id="{9D1F8A26-41A5-E44F-BBCD-F5DE94EFF521}"/>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0" name="TextBox 29">
              <a:extLst>
                <a:ext uri="{FF2B5EF4-FFF2-40B4-BE49-F238E27FC236}">
                  <a16:creationId xmlns:a16="http://schemas.microsoft.com/office/drawing/2014/main" id="{3595980D-245B-AF48-8AB5-7367DB12D0A7}"/>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1" name="TextBox 30">
              <a:extLst>
                <a:ext uri="{FF2B5EF4-FFF2-40B4-BE49-F238E27FC236}">
                  <a16:creationId xmlns:a16="http://schemas.microsoft.com/office/drawing/2014/main" id="{27A4AA08-081F-C345-9339-C768BC5D8D60}"/>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chemeClr val="bg1">
                      <a:lumMod val="85000"/>
                    </a:schemeClr>
                  </a:solidFill>
                </a:rPr>
                <a:t>4.</a:t>
              </a:r>
              <a:r>
                <a:rPr lang="ko-KR" altLang="en-US" sz="1300" b="1" dirty="0">
                  <a:solidFill>
                    <a:schemeClr val="bg1">
                      <a:lumMod val="85000"/>
                    </a:schemeClr>
                  </a:solidFill>
                </a:rPr>
                <a:t> </a:t>
              </a:r>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33" name="직선 연결선[R] 21">
              <a:extLst>
                <a:ext uri="{FF2B5EF4-FFF2-40B4-BE49-F238E27FC236}">
                  <a16:creationId xmlns:a16="http://schemas.microsoft.com/office/drawing/2014/main" id="{BE5CEF99-45A6-634A-9C27-7402FF9DA30D}"/>
                </a:ext>
              </a:extLst>
            </p:cNvPr>
            <p:cNvCxnSpPr>
              <a:stCxn id="28" idx="3"/>
              <a:endCxn id="29"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직선 연결선[R] 22">
              <a:extLst>
                <a:ext uri="{FF2B5EF4-FFF2-40B4-BE49-F238E27FC236}">
                  <a16:creationId xmlns:a16="http://schemas.microsoft.com/office/drawing/2014/main" id="{AA6240A4-1696-5443-AD2A-E9D6A2D6A4BF}"/>
                </a:ext>
              </a:extLst>
            </p:cNvPr>
            <p:cNvCxnSpPr>
              <a:stCxn id="29" idx="3"/>
              <a:endCxn id="30"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3">
              <a:extLst>
                <a:ext uri="{FF2B5EF4-FFF2-40B4-BE49-F238E27FC236}">
                  <a16:creationId xmlns:a16="http://schemas.microsoft.com/office/drawing/2014/main" id="{C2BAB28D-C99E-C04D-BF06-9B347318718D}"/>
                </a:ext>
              </a:extLst>
            </p:cNvPr>
            <p:cNvCxnSpPr>
              <a:stCxn id="30" idx="3"/>
              <a:endCxn id="31"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R] 24">
              <a:extLst>
                <a:ext uri="{FF2B5EF4-FFF2-40B4-BE49-F238E27FC236}">
                  <a16:creationId xmlns:a16="http://schemas.microsoft.com/office/drawing/2014/main" id="{99F82403-604E-9A4E-BDF3-9062462CDBCC}"/>
                </a:ext>
              </a:extLst>
            </p:cNvPr>
            <p:cNvCxnSpPr>
              <a:cxnSpLocks/>
              <a:stCxn id="31" idx="3"/>
              <a:endCxn id="40" idx="1"/>
            </p:cNvCxnSpPr>
            <p:nvPr/>
          </p:nvCxnSpPr>
          <p:spPr>
            <a:xfrm>
              <a:off x="8909933" y="4843810"/>
              <a:ext cx="540466"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4EA4DBB-7E6D-8C4D-AA54-AC7B9D49F255}"/>
              </a:ext>
            </a:extLst>
          </p:cNvPr>
          <p:cNvSpPr txBox="1"/>
          <p:nvPr/>
        </p:nvSpPr>
        <p:spPr>
          <a:xfrm>
            <a:off x="9439082" y="26848"/>
            <a:ext cx="2435282" cy="292388"/>
          </a:xfrm>
          <a:prstGeom prst="rect">
            <a:avLst/>
          </a:prstGeom>
          <a:noFill/>
        </p:spPr>
        <p:txBody>
          <a:bodyPr wrap="none" rtlCol="0">
            <a:spAutoFit/>
          </a:bodyPr>
          <a:lstStyle/>
          <a:p>
            <a:r>
              <a:rPr lang="en-US" altLang="ko-KR" sz="1300" b="1" dirty="0"/>
              <a:t>5.</a:t>
            </a:r>
            <a:r>
              <a:rPr lang="ko-KR" altLang="en-US" sz="1300" b="1" dirty="0"/>
              <a:t> </a:t>
            </a:r>
            <a:r>
              <a:rPr lang="en-US" sz="1300" b="1" dirty="0"/>
              <a:t>Find ligand-receptor pairs</a:t>
            </a:r>
          </a:p>
        </p:txBody>
      </p:sp>
      <p:graphicFrame>
        <p:nvGraphicFramePr>
          <p:cNvPr id="3" name="Table 10">
            <a:extLst>
              <a:ext uri="{FF2B5EF4-FFF2-40B4-BE49-F238E27FC236}">
                <a16:creationId xmlns:a16="http://schemas.microsoft.com/office/drawing/2014/main" id="{27BD5575-62C9-2D42-9F14-BA9AE05DCBBC}"/>
              </a:ext>
            </a:extLst>
          </p:cNvPr>
          <p:cNvGraphicFramePr>
            <a:graphicFrameLocks noGrp="1"/>
          </p:cNvGraphicFramePr>
          <p:nvPr>
            <p:extLst>
              <p:ext uri="{D42A27DB-BD31-4B8C-83A1-F6EECF244321}">
                <p14:modId xmlns:p14="http://schemas.microsoft.com/office/powerpoint/2010/main" val="3833072662"/>
              </p:ext>
            </p:extLst>
          </p:nvPr>
        </p:nvGraphicFramePr>
        <p:xfrm>
          <a:off x="195970" y="2903328"/>
          <a:ext cx="2351260" cy="3505671"/>
        </p:xfrm>
        <a:graphic>
          <a:graphicData uri="http://schemas.openxmlformats.org/drawingml/2006/table">
            <a:tbl>
              <a:tblPr firstRow="1" bandRow="1">
                <a:tableStyleId>{C083E6E3-FA7D-4D7B-A595-EF9225AFEA82}</a:tableStyleId>
              </a:tblPr>
              <a:tblGrid>
                <a:gridCol w="1175630">
                  <a:extLst>
                    <a:ext uri="{9D8B030D-6E8A-4147-A177-3AD203B41FA5}">
                      <a16:colId xmlns:a16="http://schemas.microsoft.com/office/drawing/2014/main" val="3939761709"/>
                    </a:ext>
                  </a:extLst>
                </a:gridCol>
                <a:gridCol w="1175630">
                  <a:extLst>
                    <a:ext uri="{9D8B030D-6E8A-4147-A177-3AD203B41FA5}">
                      <a16:colId xmlns:a16="http://schemas.microsoft.com/office/drawing/2014/main" val="501382145"/>
                    </a:ext>
                  </a:extLst>
                </a:gridCol>
              </a:tblGrid>
              <a:tr h="389519">
                <a:tc>
                  <a:txBody>
                    <a:bodyPr/>
                    <a:lstStyle/>
                    <a:p>
                      <a:pPr algn="ctr"/>
                      <a:r>
                        <a:rPr lang="en-KR" sz="1600" dirty="0"/>
                        <a:t>Levels</a:t>
                      </a:r>
                    </a:p>
                  </a:txBody>
                  <a:tcPr anchor="ctr"/>
                </a:tc>
                <a:tc>
                  <a:txBody>
                    <a:bodyPr/>
                    <a:lstStyle/>
                    <a:p>
                      <a:pPr algn="ctr"/>
                      <a:r>
                        <a:rPr lang="en-KR" sz="1600" dirty="0"/>
                        <a:t>Labels</a:t>
                      </a:r>
                    </a:p>
                  </a:txBody>
                  <a:tcPr anchor="ctr"/>
                </a:tc>
                <a:extLst>
                  <a:ext uri="{0D108BD9-81ED-4DB2-BD59-A6C34878D82A}">
                    <a16:rowId xmlns:a16="http://schemas.microsoft.com/office/drawing/2014/main" val="3658983292"/>
                  </a:ext>
                </a:extLst>
              </a:tr>
              <a:tr h="389519">
                <a:tc>
                  <a:txBody>
                    <a:bodyPr/>
                    <a:lstStyle/>
                    <a:p>
                      <a:pPr algn="ctr"/>
                      <a:r>
                        <a:rPr lang="en-KR" sz="1600" dirty="0"/>
                        <a:t>1</a:t>
                      </a:r>
                    </a:p>
                  </a:txBody>
                  <a:tcPr anchor="ctr"/>
                </a:tc>
                <a:tc>
                  <a:txBody>
                    <a:bodyPr/>
                    <a:lstStyle/>
                    <a:p>
                      <a:pPr algn="ctr"/>
                      <a:r>
                        <a:rPr lang="en-KR" sz="1600" dirty="0"/>
                        <a:t>Astro</a:t>
                      </a:r>
                    </a:p>
                  </a:txBody>
                  <a:tcPr anchor="ctr"/>
                </a:tc>
                <a:extLst>
                  <a:ext uri="{0D108BD9-81ED-4DB2-BD59-A6C34878D82A}">
                    <a16:rowId xmlns:a16="http://schemas.microsoft.com/office/drawing/2014/main" val="2004845897"/>
                  </a:ext>
                </a:extLst>
              </a:tr>
              <a:tr h="389519">
                <a:tc>
                  <a:txBody>
                    <a:bodyPr/>
                    <a:lstStyle/>
                    <a:p>
                      <a:pPr algn="ctr"/>
                      <a:r>
                        <a:rPr lang="en-KR" sz="1600" dirty="0"/>
                        <a:t>2</a:t>
                      </a:r>
                    </a:p>
                  </a:txBody>
                  <a:tcPr anchor="ctr"/>
                </a:tc>
                <a:tc>
                  <a:txBody>
                    <a:bodyPr/>
                    <a:lstStyle/>
                    <a:p>
                      <a:pPr algn="ctr"/>
                      <a:r>
                        <a:rPr lang="en-KR" sz="1600" dirty="0"/>
                        <a:t>L2/3 IT</a:t>
                      </a:r>
                    </a:p>
                  </a:txBody>
                  <a:tcPr anchor="ctr"/>
                </a:tc>
                <a:extLst>
                  <a:ext uri="{0D108BD9-81ED-4DB2-BD59-A6C34878D82A}">
                    <a16:rowId xmlns:a16="http://schemas.microsoft.com/office/drawing/2014/main" val="1715476435"/>
                  </a:ext>
                </a:extLst>
              </a:tr>
              <a:tr h="389519">
                <a:tc>
                  <a:txBody>
                    <a:bodyPr/>
                    <a:lstStyle/>
                    <a:p>
                      <a:pPr algn="ctr"/>
                      <a:r>
                        <a:rPr lang="en-KR" sz="1600" dirty="0"/>
                        <a:t>3</a:t>
                      </a:r>
                    </a:p>
                  </a:txBody>
                  <a:tcPr anchor="ctr"/>
                </a:tc>
                <a:tc>
                  <a:txBody>
                    <a:bodyPr/>
                    <a:lstStyle/>
                    <a:p>
                      <a:pPr algn="ctr"/>
                      <a:r>
                        <a:rPr lang="en-KR" sz="1600" dirty="0"/>
                        <a:t>L4</a:t>
                      </a:r>
                    </a:p>
                  </a:txBody>
                  <a:tcPr anchor="ctr"/>
                </a:tc>
                <a:extLst>
                  <a:ext uri="{0D108BD9-81ED-4DB2-BD59-A6C34878D82A}">
                    <a16:rowId xmlns:a16="http://schemas.microsoft.com/office/drawing/2014/main" val="1542454815"/>
                  </a:ext>
                </a:extLst>
              </a:tr>
              <a:tr h="389519">
                <a:tc>
                  <a:txBody>
                    <a:bodyPr/>
                    <a:lstStyle/>
                    <a:p>
                      <a:pPr algn="ctr"/>
                      <a:r>
                        <a:rPr lang="en-KR" sz="1600" dirty="0"/>
                        <a:t>4</a:t>
                      </a:r>
                    </a:p>
                  </a:txBody>
                  <a:tcPr anchor="ctr"/>
                </a:tc>
                <a:tc>
                  <a:txBody>
                    <a:bodyPr/>
                    <a:lstStyle/>
                    <a:p>
                      <a:pPr algn="ctr"/>
                      <a:r>
                        <a:rPr lang="en-KR" sz="1600" dirty="0"/>
                        <a:t>L5 IT</a:t>
                      </a:r>
                    </a:p>
                  </a:txBody>
                  <a:tcPr anchor="ctr"/>
                </a:tc>
                <a:extLst>
                  <a:ext uri="{0D108BD9-81ED-4DB2-BD59-A6C34878D82A}">
                    <a16:rowId xmlns:a16="http://schemas.microsoft.com/office/drawing/2014/main" val="34531038"/>
                  </a:ext>
                </a:extLst>
              </a:tr>
              <a:tr h="389519">
                <a:tc>
                  <a:txBody>
                    <a:bodyPr/>
                    <a:lstStyle/>
                    <a:p>
                      <a:pPr algn="ctr"/>
                      <a:r>
                        <a:rPr lang="en-KR" sz="1600" dirty="0"/>
                        <a:t>5</a:t>
                      </a:r>
                    </a:p>
                  </a:txBody>
                  <a:tcPr anchor="ctr"/>
                </a:tc>
                <a:tc>
                  <a:txBody>
                    <a:bodyPr/>
                    <a:lstStyle/>
                    <a:p>
                      <a:pPr algn="ctr"/>
                      <a:r>
                        <a:rPr lang="en-KR" sz="1600" dirty="0"/>
                        <a:t>L6 IT</a:t>
                      </a:r>
                    </a:p>
                  </a:txBody>
                  <a:tcPr anchor="ctr"/>
                </a:tc>
                <a:extLst>
                  <a:ext uri="{0D108BD9-81ED-4DB2-BD59-A6C34878D82A}">
                    <a16:rowId xmlns:a16="http://schemas.microsoft.com/office/drawing/2014/main" val="849129236"/>
                  </a:ext>
                </a:extLst>
              </a:tr>
              <a:tr h="389519">
                <a:tc>
                  <a:txBody>
                    <a:bodyPr/>
                    <a:lstStyle/>
                    <a:p>
                      <a:pPr algn="ctr"/>
                      <a:r>
                        <a:rPr lang="en-KR" sz="1600" dirty="0"/>
                        <a:t>6</a:t>
                      </a:r>
                    </a:p>
                  </a:txBody>
                  <a:tcPr anchor="ctr"/>
                </a:tc>
                <a:tc>
                  <a:txBody>
                    <a:bodyPr/>
                    <a:lstStyle/>
                    <a:p>
                      <a:pPr algn="ctr"/>
                      <a:r>
                        <a:rPr lang="en-KR" sz="1600" dirty="0"/>
                        <a:t>L6 CT</a:t>
                      </a:r>
                    </a:p>
                  </a:txBody>
                  <a:tcPr anchor="ctr"/>
                </a:tc>
                <a:extLst>
                  <a:ext uri="{0D108BD9-81ED-4DB2-BD59-A6C34878D82A}">
                    <a16:rowId xmlns:a16="http://schemas.microsoft.com/office/drawing/2014/main" val="969317041"/>
                  </a:ext>
                </a:extLst>
              </a:tr>
              <a:tr h="389519">
                <a:tc>
                  <a:txBody>
                    <a:bodyPr/>
                    <a:lstStyle/>
                    <a:p>
                      <a:pPr algn="ctr"/>
                      <a:r>
                        <a:rPr lang="en-KR" sz="1600" dirty="0"/>
                        <a:t>7</a:t>
                      </a:r>
                    </a:p>
                  </a:txBody>
                  <a:tcPr anchor="ctr"/>
                </a:tc>
                <a:tc>
                  <a:txBody>
                    <a:bodyPr/>
                    <a:lstStyle/>
                    <a:p>
                      <a:pPr algn="ctr"/>
                      <a:r>
                        <a:rPr lang="en-KR" sz="1600" dirty="0"/>
                        <a:t>L6b</a:t>
                      </a:r>
                    </a:p>
                  </a:txBody>
                  <a:tcPr anchor="ctr"/>
                </a:tc>
                <a:extLst>
                  <a:ext uri="{0D108BD9-81ED-4DB2-BD59-A6C34878D82A}">
                    <a16:rowId xmlns:a16="http://schemas.microsoft.com/office/drawing/2014/main" val="549600003"/>
                  </a:ext>
                </a:extLst>
              </a:tr>
              <a:tr h="389519">
                <a:tc>
                  <a:txBody>
                    <a:bodyPr/>
                    <a:lstStyle/>
                    <a:p>
                      <a:pPr algn="ctr"/>
                      <a:r>
                        <a:rPr lang="en-KR" sz="1600" dirty="0"/>
                        <a:t>8</a:t>
                      </a:r>
                    </a:p>
                  </a:txBody>
                  <a:tcPr anchor="ctr"/>
                </a:tc>
                <a:tc>
                  <a:txBody>
                    <a:bodyPr/>
                    <a:lstStyle/>
                    <a:p>
                      <a:pPr algn="ctr"/>
                      <a:r>
                        <a:rPr lang="en-KR" sz="1600" dirty="0"/>
                        <a:t>Oligo</a:t>
                      </a:r>
                    </a:p>
                  </a:txBody>
                  <a:tcPr anchor="ctr"/>
                </a:tc>
                <a:extLst>
                  <a:ext uri="{0D108BD9-81ED-4DB2-BD59-A6C34878D82A}">
                    <a16:rowId xmlns:a16="http://schemas.microsoft.com/office/drawing/2014/main" val="3640438293"/>
                  </a:ext>
                </a:extLst>
              </a:tr>
            </a:tbl>
          </a:graphicData>
        </a:graphic>
      </p:graphicFrame>
      <p:pic>
        <p:nvPicPr>
          <p:cNvPr id="12" name="Picture 11">
            <a:extLst>
              <a:ext uri="{FF2B5EF4-FFF2-40B4-BE49-F238E27FC236}">
                <a16:creationId xmlns:a16="http://schemas.microsoft.com/office/drawing/2014/main" id="{418BD754-58EB-A14B-A611-65745030F91F}"/>
              </a:ext>
            </a:extLst>
          </p:cNvPr>
          <p:cNvPicPr>
            <a:picLocks noChangeAspect="1"/>
          </p:cNvPicPr>
          <p:nvPr/>
        </p:nvPicPr>
        <p:blipFill rotWithShape="1">
          <a:blip r:embed="rId2"/>
          <a:srcRect l="92473" r="741"/>
          <a:stretch/>
        </p:blipFill>
        <p:spPr>
          <a:xfrm>
            <a:off x="11445846" y="2905632"/>
            <a:ext cx="618332" cy="2367919"/>
          </a:xfrm>
          <a:prstGeom prst="rect">
            <a:avLst/>
          </a:prstGeom>
        </p:spPr>
      </p:pic>
      <p:pic>
        <p:nvPicPr>
          <p:cNvPr id="14" name="Picture 13">
            <a:extLst>
              <a:ext uri="{FF2B5EF4-FFF2-40B4-BE49-F238E27FC236}">
                <a16:creationId xmlns:a16="http://schemas.microsoft.com/office/drawing/2014/main" id="{61D9834F-E61F-F244-9965-0D953C4BA357}"/>
              </a:ext>
            </a:extLst>
          </p:cNvPr>
          <p:cNvPicPr>
            <a:picLocks noChangeAspect="1"/>
          </p:cNvPicPr>
          <p:nvPr/>
        </p:nvPicPr>
        <p:blipFill>
          <a:blip r:embed="rId3"/>
          <a:stretch>
            <a:fillRect/>
          </a:stretch>
        </p:blipFill>
        <p:spPr>
          <a:xfrm>
            <a:off x="2547230" y="2894256"/>
            <a:ext cx="8898616" cy="2083372"/>
          </a:xfrm>
          <a:prstGeom prst="rect">
            <a:avLst/>
          </a:prstGeom>
        </p:spPr>
      </p:pic>
      <p:sp>
        <p:nvSpPr>
          <p:cNvPr id="49" name="직사각형 48">
            <a:extLst>
              <a:ext uri="{FF2B5EF4-FFF2-40B4-BE49-F238E27FC236}">
                <a16:creationId xmlns:a16="http://schemas.microsoft.com/office/drawing/2014/main" id="{3D67CE1C-34F9-7C75-C10C-76A522BAD1A5}"/>
              </a:ext>
            </a:extLst>
          </p:cNvPr>
          <p:cNvSpPr/>
          <p:nvPr/>
        </p:nvSpPr>
        <p:spPr>
          <a:xfrm>
            <a:off x="3519642" y="3801600"/>
            <a:ext cx="90458" cy="877330"/>
          </a:xfrm>
          <a:prstGeom prst="rect">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50" name="TextBox 49">
            <a:extLst>
              <a:ext uri="{FF2B5EF4-FFF2-40B4-BE49-F238E27FC236}">
                <a16:creationId xmlns:a16="http://schemas.microsoft.com/office/drawing/2014/main" id="{A0382C0F-CEED-A49D-DDCB-6CA853A1BF71}"/>
              </a:ext>
            </a:extLst>
          </p:cNvPr>
          <p:cNvSpPr txBox="1"/>
          <p:nvPr/>
        </p:nvSpPr>
        <p:spPr>
          <a:xfrm>
            <a:off x="2743200" y="5462543"/>
            <a:ext cx="2351260" cy="784830"/>
          </a:xfrm>
          <a:prstGeom prst="rect">
            <a:avLst/>
          </a:prstGeom>
          <a:noFill/>
        </p:spPr>
        <p:txBody>
          <a:bodyPr wrap="square" rtlCol="0">
            <a:spAutoFit/>
          </a:bodyPr>
          <a:lstStyle/>
          <a:p>
            <a:r>
              <a:rPr kumimoji="1" lang="en-US" altLang="ko-Kore-US" sz="1500" b="1" dirty="0"/>
              <a:t>Receptor and ligand pair associated with CXCL signaling</a:t>
            </a:r>
            <a:endParaRPr kumimoji="1" lang="ko-Kore-US" altLang="en-US" sz="1500" b="1" dirty="0"/>
          </a:p>
        </p:txBody>
      </p:sp>
      <p:cxnSp>
        <p:nvCxnSpPr>
          <p:cNvPr id="52" name="직선 화살표 연결선 51">
            <a:extLst>
              <a:ext uri="{FF2B5EF4-FFF2-40B4-BE49-F238E27FC236}">
                <a16:creationId xmlns:a16="http://schemas.microsoft.com/office/drawing/2014/main" id="{4CC2699E-8B64-F503-CE7B-9B0B80195319}"/>
              </a:ext>
            </a:extLst>
          </p:cNvPr>
          <p:cNvCxnSpPr/>
          <p:nvPr/>
        </p:nvCxnSpPr>
        <p:spPr>
          <a:xfrm flipH="1">
            <a:off x="3548315" y="4678930"/>
            <a:ext cx="16556" cy="813632"/>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030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normAutofit/>
          </a:bodyPr>
          <a:lstStyle/>
          <a:p>
            <a:r>
              <a:rPr lang="en-US" dirty="0"/>
              <a:t>Summary</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64</a:t>
            </a:fld>
            <a:endParaRPr lang="en-KR" dirty="0"/>
          </a:p>
        </p:txBody>
      </p:sp>
      <p:sp>
        <p:nvSpPr>
          <p:cNvPr id="10" name="Rectangle 9">
            <a:extLst>
              <a:ext uri="{FF2B5EF4-FFF2-40B4-BE49-F238E27FC236}">
                <a16:creationId xmlns:a16="http://schemas.microsoft.com/office/drawing/2014/main" id="{039B72B6-633D-DB4E-B193-6BD2A200D74E}"/>
              </a:ext>
            </a:extLst>
          </p:cNvPr>
          <p:cNvSpPr/>
          <p:nvPr/>
        </p:nvSpPr>
        <p:spPr>
          <a:xfrm>
            <a:off x="385819" y="1205213"/>
            <a:ext cx="11420362" cy="5243230"/>
          </a:xfrm>
          <a:prstGeom prst="rect">
            <a:avLst/>
          </a:prstGeom>
        </p:spPr>
        <p:txBody>
          <a:bodyPr wrap="square">
            <a:spAutoFit/>
          </a:bodyPr>
          <a:lstStyle/>
          <a:p>
            <a:pPr marL="457200" indent="-457200">
              <a:buFont typeface="+mj-lt"/>
              <a:buAutoNum type="arabicPeriod"/>
            </a:pPr>
            <a:r>
              <a:rPr lang="en-US" b="0" i="0" dirty="0">
                <a:effectLst/>
                <a:latin typeface="Arial" panose="020B0604020202020204" pitchFamily="34" charset="0"/>
                <a:cs typeface="Arial" panose="020B0604020202020204" pitchFamily="34" charset="0"/>
              </a:rPr>
              <a:t>Use </a:t>
            </a:r>
            <a:r>
              <a:rPr lang="en-US" b="0" i="0" dirty="0" err="1">
                <a:effectLst/>
                <a:latin typeface="Arial" panose="020B0604020202020204" pitchFamily="34" charset="0"/>
                <a:cs typeface="Arial" panose="020B0604020202020204" pitchFamily="34" charset="0"/>
              </a:rPr>
              <a:t>SpaceRanger</a:t>
            </a:r>
            <a:r>
              <a:rPr lang="en-US" b="0" i="0" dirty="0">
                <a:effectLst/>
                <a:latin typeface="Arial" panose="020B0604020202020204" pitchFamily="34" charset="0"/>
                <a:cs typeface="Arial" panose="020B0604020202020204" pitchFamily="34" charset="0"/>
              </a:rPr>
              <a:t> to generate a gene-spot matrix file from 10X Genomics </a:t>
            </a:r>
            <a:r>
              <a:rPr lang="en-US" b="0" i="0" dirty="0" err="1">
                <a:effectLst/>
                <a:latin typeface="Arial" panose="020B0604020202020204" pitchFamily="34" charset="0"/>
                <a:cs typeface="Arial" panose="020B0604020202020204" pitchFamily="34" charset="0"/>
              </a:rPr>
              <a:t>Visium</a:t>
            </a:r>
            <a:r>
              <a:rPr lang="en-US" b="0" i="0" dirty="0">
                <a:effectLst/>
                <a:latin typeface="Arial" panose="020B0604020202020204" pitchFamily="34" charset="0"/>
                <a:cs typeface="Arial" panose="020B0604020202020204" pitchFamily="34" charset="0"/>
              </a:rPr>
              <a:t> sequence data (FASTQ</a:t>
            </a:r>
            <a:r>
              <a:rPr lang="ko-KR" altLang="en-US" b="0" i="0" dirty="0">
                <a:effectLst/>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files</a:t>
            </a:r>
            <a:r>
              <a:rPr lang="en-US" b="0" i="0" dirty="0">
                <a:effectLst/>
                <a:latin typeface="Arial" panose="020B0604020202020204" pitchFamily="34" charset="0"/>
                <a:cs typeface="Arial" panose="020B0604020202020204" pitchFamily="34" charset="0"/>
              </a:rPr>
              <a:t>)</a:t>
            </a:r>
          </a:p>
          <a:p>
            <a:pPr marL="971550" lvl="1" indent="-514350">
              <a:lnSpc>
                <a:spcPct val="150000"/>
              </a:lnSpc>
              <a:buFont typeface="+mj-lt"/>
              <a:buAutoNum type="arabicParenR"/>
            </a:pPr>
            <a:r>
              <a:rPr lang="en-US" sz="1500" b="0" i="0" dirty="0">
                <a:effectLst/>
                <a:latin typeface="Arial" panose="020B0604020202020204" pitchFamily="34" charset="0"/>
                <a:cs typeface="Arial" panose="020B0604020202020204" pitchFamily="34" charset="0"/>
              </a:rPr>
              <a:t>Install Space Ranger</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Run </a:t>
            </a:r>
            <a:r>
              <a:rPr lang="en-US" sz="1500" dirty="0" err="1">
                <a:latin typeface="Arial" panose="020B0604020202020204" pitchFamily="34" charset="0"/>
                <a:cs typeface="Arial" panose="020B0604020202020204" pitchFamily="34" charset="0"/>
              </a:rPr>
              <a:t>spaceranger</a:t>
            </a:r>
            <a:r>
              <a:rPr lang="en-US" sz="1500" dirty="0">
                <a:latin typeface="Arial" panose="020B0604020202020204" pitchFamily="34" charset="0"/>
                <a:cs typeface="Arial" panose="020B0604020202020204" pitchFamily="34" charset="0"/>
              </a:rPr>
              <a:t> count command</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Load a </a:t>
            </a:r>
            <a:r>
              <a:rPr lang="en-US" sz="1500" dirty="0" err="1">
                <a:latin typeface="Arial" panose="020B0604020202020204" pitchFamily="34" charset="0"/>
                <a:cs typeface="Arial" panose="020B0604020202020204" pitchFamily="34" charset="0"/>
              </a:rPr>
              <a:t>Visium</a:t>
            </a:r>
            <a:r>
              <a:rPr lang="en-US" sz="1500" dirty="0">
                <a:latin typeface="Arial" panose="020B0604020202020204" pitchFamily="34" charset="0"/>
                <a:cs typeface="Arial" panose="020B0604020202020204" pitchFamily="34" charset="0"/>
              </a:rPr>
              <a:t> dataset as a </a:t>
            </a:r>
            <a:r>
              <a:rPr lang="en-US" sz="1500" dirty="0" err="1">
                <a:latin typeface="Arial" panose="020B0604020202020204" pitchFamily="34" charset="0"/>
                <a:cs typeface="Arial" panose="020B0604020202020204" pitchFamily="34" charset="0"/>
              </a:rPr>
              <a:t>SinglecellExperiment</a:t>
            </a:r>
            <a:endParaRPr lang="en-US" sz="10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Clustering Analysis - </a:t>
            </a:r>
            <a:r>
              <a:rPr lang="en-US" altLang="ko-KR" b="0" i="0" dirty="0" err="1">
                <a:effectLst/>
                <a:latin typeface="Arial" panose="020B0604020202020204" pitchFamily="34" charset="0"/>
                <a:cs typeface="Arial" panose="020B0604020202020204" pitchFamily="34" charset="0"/>
              </a:rPr>
              <a:t>BayesSpace</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explore </a:t>
            </a:r>
            <a:r>
              <a:rPr lang="en-US" altLang="ko-KR" sz="1500" b="0" i="0" dirty="0" err="1">
                <a:effectLst/>
                <a:latin typeface="Arial" panose="020B0604020202020204" pitchFamily="34" charset="0"/>
                <a:cs typeface="Arial" panose="020B0604020202020204" pitchFamily="34" charset="0"/>
              </a:rPr>
              <a:t>SinglecellExperiment</a:t>
            </a:r>
            <a:r>
              <a:rPr lang="en-US" altLang="ko-KR" sz="1500" b="0" i="0" dirty="0">
                <a:effectLst/>
                <a:latin typeface="Arial" panose="020B0604020202020204" pitchFamily="34" charset="0"/>
                <a:cs typeface="Arial" panose="020B0604020202020204" pitchFamily="34" charset="0"/>
              </a:rPr>
              <a:t> 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(Log-normalization)</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Feature selection / Dimension reduction with PCA</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Clustering with enhancing resolution methods and annotate each spatial cluster with marker genes</a:t>
            </a: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Cell-cell interaction - </a:t>
            </a:r>
            <a:r>
              <a:rPr lang="en-US" altLang="ko-KR" b="0" i="0" dirty="0" err="1">
                <a:effectLst/>
                <a:latin typeface="Arial" panose="020B0604020202020204" pitchFamily="34" charset="0"/>
                <a:cs typeface="Arial" panose="020B0604020202020204" pitchFamily="34" charset="0"/>
              </a:rPr>
              <a:t>CellChat</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create </a:t>
            </a:r>
            <a:r>
              <a:rPr lang="en-US" altLang="ko-KR" sz="1500" b="0" i="0" dirty="0" err="1">
                <a:effectLst/>
                <a:latin typeface="Arial" panose="020B0604020202020204" pitchFamily="34" charset="0"/>
                <a:cs typeface="Arial" panose="020B0604020202020204" pitchFamily="34" charset="0"/>
              </a:rPr>
              <a:t>CellChat</a:t>
            </a:r>
            <a:r>
              <a:rPr lang="en-US" altLang="ko-KR" sz="1500" b="0" i="0" dirty="0">
                <a:effectLst/>
                <a:latin typeface="Arial" panose="020B0604020202020204" pitchFamily="34" charset="0"/>
                <a:cs typeface="Arial" panose="020B0604020202020204" pitchFamily="34" charset="0"/>
              </a:rPr>
              <a:t> </a:t>
            </a:r>
            <a:r>
              <a:rPr lang="en-US" altLang="ko-KR" sz="1500" dirty="0">
                <a:latin typeface="Arial" panose="020B0604020202020204" pitchFamily="34" charset="0"/>
                <a:cs typeface="Arial" panose="020B0604020202020204" pitchFamily="34" charset="0"/>
              </a:rPr>
              <a:t>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the expression data for the cell-cell communication analysis</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Compute the communication probability and infer the cellular communication network</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Visualization of the cell-cell communication network </a:t>
            </a:r>
            <a:r>
              <a:rPr lang="en-US" altLang="ko-KR" sz="1500" dirty="0">
                <a:latin typeface="Arial" panose="020B0604020202020204" pitchFamily="34" charset="0"/>
                <a:cs typeface="Arial" panose="020B0604020202020204" pitchFamily="34" charset="0"/>
              </a:rPr>
              <a:t>with circle plot and spatial plot</a:t>
            </a:r>
            <a:endParaRPr lang="en-US" altLang="ko-KR" sz="15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810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8200" y="2988128"/>
            <a:ext cx="10515600" cy="881743"/>
          </a:xfrm>
        </p:spPr>
        <p:txBody>
          <a:bodyPr>
            <a:normAutofit/>
          </a:bodyPr>
          <a:lstStyle/>
          <a:p>
            <a:pPr algn="ctr"/>
            <a:r>
              <a:rPr lang="en-US" sz="5400" dirty="0">
                <a:latin typeface="Arial" panose="020B0604020202020204" pitchFamily="34" charset="0"/>
                <a:cs typeface="Arial" panose="020B0604020202020204" pitchFamily="34" charset="0"/>
              </a:rPr>
              <a:t>Q &amp; A</a:t>
            </a:r>
            <a:endParaRPr lang="en-US" sz="5400" i="0" dirty="0">
              <a:effectLst/>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65</a:t>
            </a:fld>
            <a:endParaRPr lang="en-KR" dirty="0"/>
          </a:p>
        </p:txBody>
      </p:sp>
    </p:spTree>
    <p:extLst>
      <p:ext uri="{BB962C8B-B14F-4D97-AF65-F5344CB8AC3E}">
        <p14:creationId xmlns:p14="http://schemas.microsoft.com/office/powerpoint/2010/main" val="218100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Rstudio</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7</a:t>
            </a:fld>
            <a:endParaRPr lang="en-KR" dirty="0"/>
          </a:p>
        </p:txBody>
      </p:sp>
      <p:sp>
        <p:nvSpPr>
          <p:cNvPr id="8" name="Content Placeholder 7">
            <a:extLst>
              <a:ext uri="{FF2B5EF4-FFF2-40B4-BE49-F238E27FC236}">
                <a16:creationId xmlns:a16="http://schemas.microsoft.com/office/drawing/2014/main" id="{93FD79E1-4723-D2E6-E446-19538C236E38}"/>
              </a:ext>
            </a:extLst>
          </p:cNvPr>
          <p:cNvSpPr>
            <a:spLocks noGrp="1"/>
          </p:cNvSpPr>
          <p:nvPr>
            <p:ph idx="1"/>
          </p:nvPr>
        </p:nvSpPr>
        <p:spPr>
          <a:xfrm>
            <a:off x="410818" y="1296684"/>
            <a:ext cx="11198084" cy="4351338"/>
          </a:xfrm>
        </p:spPr>
        <p:txBody>
          <a:bodyPr/>
          <a:lstStyle/>
          <a:p>
            <a:r>
              <a:rPr lang="en-KR" dirty="0"/>
              <a:t>Rstudio – Integrated development environment (IDE) for R and python </a:t>
            </a:r>
          </a:p>
        </p:txBody>
      </p:sp>
      <p:pic>
        <p:nvPicPr>
          <p:cNvPr id="9" name="Picture 8">
            <a:extLst>
              <a:ext uri="{FF2B5EF4-FFF2-40B4-BE49-F238E27FC236}">
                <a16:creationId xmlns:a16="http://schemas.microsoft.com/office/drawing/2014/main" id="{729513EF-4F20-F546-5286-6E14F3CE64A3}"/>
              </a:ext>
            </a:extLst>
          </p:cNvPr>
          <p:cNvPicPr>
            <a:picLocks noChangeAspect="1"/>
          </p:cNvPicPr>
          <p:nvPr/>
        </p:nvPicPr>
        <p:blipFill>
          <a:blip r:embed="rId2"/>
          <a:stretch>
            <a:fillRect/>
          </a:stretch>
        </p:blipFill>
        <p:spPr>
          <a:xfrm>
            <a:off x="755847" y="1900764"/>
            <a:ext cx="7772400" cy="4362756"/>
          </a:xfrm>
          <a:prstGeom prst="rect">
            <a:avLst/>
          </a:prstGeom>
        </p:spPr>
      </p:pic>
      <p:sp>
        <p:nvSpPr>
          <p:cNvPr id="10" name="Rectangle 9">
            <a:extLst>
              <a:ext uri="{FF2B5EF4-FFF2-40B4-BE49-F238E27FC236}">
                <a16:creationId xmlns:a16="http://schemas.microsoft.com/office/drawing/2014/main" id="{DD4AF9DD-E756-6043-8088-B0F6C7A13E42}"/>
              </a:ext>
            </a:extLst>
          </p:cNvPr>
          <p:cNvSpPr/>
          <p:nvPr/>
        </p:nvSpPr>
        <p:spPr>
          <a:xfrm>
            <a:off x="755847" y="2263140"/>
            <a:ext cx="4387653" cy="1703070"/>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Code editor</a:t>
            </a:r>
          </a:p>
        </p:txBody>
      </p:sp>
      <p:sp>
        <p:nvSpPr>
          <p:cNvPr id="14" name="Rectangle 13">
            <a:extLst>
              <a:ext uri="{FF2B5EF4-FFF2-40B4-BE49-F238E27FC236}">
                <a16:creationId xmlns:a16="http://schemas.microsoft.com/office/drawing/2014/main" id="{5956E731-D362-973E-C8E0-CFA0008F852E}"/>
              </a:ext>
            </a:extLst>
          </p:cNvPr>
          <p:cNvSpPr/>
          <p:nvPr/>
        </p:nvSpPr>
        <p:spPr>
          <a:xfrm>
            <a:off x="755847" y="4234936"/>
            <a:ext cx="4387653"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R console</a:t>
            </a:r>
          </a:p>
        </p:txBody>
      </p:sp>
      <p:sp>
        <p:nvSpPr>
          <p:cNvPr id="15" name="Rectangle 14">
            <a:extLst>
              <a:ext uri="{FF2B5EF4-FFF2-40B4-BE49-F238E27FC236}">
                <a16:creationId xmlns:a16="http://schemas.microsoft.com/office/drawing/2014/main" id="{D2CDD19E-34F1-977E-5C71-ECF9824B9E8D}"/>
              </a:ext>
            </a:extLst>
          </p:cNvPr>
          <p:cNvSpPr/>
          <p:nvPr/>
        </p:nvSpPr>
        <p:spPr>
          <a:xfrm>
            <a:off x="5202621" y="2263140"/>
            <a:ext cx="3325626" cy="1835894"/>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Environment / History</a:t>
            </a:r>
          </a:p>
        </p:txBody>
      </p:sp>
      <p:sp>
        <p:nvSpPr>
          <p:cNvPr id="18" name="Rectangle 17">
            <a:extLst>
              <a:ext uri="{FF2B5EF4-FFF2-40B4-BE49-F238E27FC236}">
                <a16:creationId xmlns:a16="http://schemas.microsoft.com/office/drawing/2014/main" id="{FDA80E12-8B88-3412-1870-E20F35E66F41}"/>
              </a:ext>
            </a:extLst>
          </p:cNvPr>
          <p:cNvSpPr/>
          <p:nvPr/>
        </p:nvSpPr>
        <p:spPr>
          <a:xfrm>
            <a:off x="5202621" y="4234935"/>
            <a:ext cx="3325626"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Other panes</a:t>
            </a:r>
          </a:p>
          <a:p>
            <a:pPr algn="ctr"/>
            <a:r>
              <a:rPr lang="en-KR" dirty="0">
                <a:solidFill>
                  <a:schemeClr val="tx1"/>
                </a:solidFill>
              </a:rPr>
              <a:t>(Files, Plots, Packages, Help)</a:t>
            </a:r>
          </a:p>
        </p:txBody>
      </p:sp>
      <p:sp>
        <p:nvSpPr>
          <p:cNvPr id="3" name="직사각형 2">
            <a:extLst>
              <a:ext uri="{FF2B5EF4-FFF2-40B4-BE49-F238E27FC236}">
                <a16:creationId xmlns:a16="http://schemas.microsoft.com/office/drawing/2014/main" id="{4EB9B36A-CA5B-30C5-F09B-AA5EC22619D2}"/>
              </a:ext>
            </a:extLst>
          </p:cNvPr>
          <p:cNvSpPr/>
          <p:nvPr/>
        </p:nvSpPr>
        <p:spPr>
          <a:xfrm>
            <a:off x="1014413" y="2557463"/>
            <a:ext cx="4086223" cy="1243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11" name="TextBox 10">
            <a:extLst>
              <a:ext uri="{FF2B5EF4-FFF2-40B4-BE49-F238E27FC236}">
                <a16:creationId xmlns:a16="http://schemas.microsoft.com/office/drawing/2014/main" id="{75C4DAC4-CA1C-DA64-5F31-24576F1BE62D}"/>
              </a:ext>
            </a:extLst>
          </p:cNvPr>
          <p:cNvSpPr txBox="1"/>
          <p:nvPr/>
        </p:nvSpPr>
        <p:spPr>
          <a:xfrm>
            <a:off x="8786812" y="1956982"/>
            <a:ext cx="3405187" cy="1015663"/>
          </a:xfrm>
          <a:prstGeom prst="rect">
            <a:avLst/>
          </a:prstGeom>
          <a:noFill/>
        </p:spPr>
        <p:txBody>
          <a:bodyPr wrap="square" rtlCol="0">
            <a:spAutoFit/>
          </a:bodyPr>
          <a:lstStyle/>
          <a:p>
            <a:r>
              <a:rPr kumimoji="1" lang="en-US" altLang="ko-Kore-US" sz="1500" b="1" dirty="0"/>
              <a:t>Code editor</a:t>
            </a:r>
            <a:r>
              <a:rPr kumimoji="1" lang="ko-Kore-US" altLang="en-US" sz="1500" b="1" dirty="0"/>
              <a:t>에서 코드를 작성하거나 적혀져 있는 코드를 실행합니다</a:t>
            </a:r>
            <a:r>
              <a:rPr kumimoji="1" lang="en-US" altLang="ko-Kore-US" sz="1500" b="1" dirty="0"/>
              <a:t>.</a:t>
            </a:r>
          </a:p>
          <a:p>
            <a:r>
              <a:rPr kumimoji="1" lang="en-US" altLang="ko-Kore-US" sz="1500" b="1" dirty="0" err="1">
                <a:highlight>
                  <a:srgbClr val="FFFF00"/>
                </a:highlight>
              </a:rPr>
              <a:t>Ctrl+Enter</a:t>
            </a:r>
            <a:r>
              <a:rPr kumimoji="1" lang="ko-Kore-US" altLang="en-US" sz="1500" b="1" dirty="0"/>
              <a:t>를 통해 각 한 줄씩의 코드를 실행할 수 있습니다</a:t>
            </a:r>
            <a:r>
              <a:rPr kumimoji="1" lang="en-US" altLang="ko-Kore-US" sz="1500" b="1" dirty="0"/>
              <a:t>.</a:t>
            </a:r>
            <a:endParaRPr kumimoji="1" lang="ko-Kore-US" altLang="en-US" sz="1500" b="1" dirty="0"/>
          </a:p>
        </p:txBody>
      </p:sp>
      <p:cxnSp>
        <p:nvCxnSpPr>
          <p:cNvPr id="17" name="직선 화살표 연결선 16">
            <a:extLst>
              <a:ext uri="{FF2B5EF4-FFF2-40B4-BE49-F238E27FC236}">
                <a16:creationId xmlns:a16="http://schemas.microsoft.com/office/drawing/2014/main" id="{1BF74752-71DE-08D4-DBCA-3969C3686CFD}"/>
              </a:ext>
            </a:extLst>
          </p:cNvPr>
          <p:cNvCxnSpPr>
            <a:cxnSpLocks/>
            <a:stCxn id="10" idx="3"/>
            <a:endCxn id="11" idx="1"/>
          </p:cNvCxnSpPr>
          <p:nvPr/>
        </p:nvCxnSpPr>
        <p:spPr>
          <a:xfrm flipV="1">
            <a:off x="5143500" y="2464814"/>
            <a:ext cx="3643312" cy="649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84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29000"/>
            <a:ext cx="10515600" cy="881743"/>
          </a:xfrm>
        </p:spPr>
        <p:txBody>
          <a:bodyPr>
            <a:normAutofit/>
          </a:bodyPr>
          <a:lstStyle/>
          <a:p>
            <a:r>
              <a:rPr lang="en-US" dirty="0"/>
              <a:t>Space Ranger</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2</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8</a:t>
            </a:fld>
            <a:endParaRPr lang="en-KR" dirty="0"/>
          </a:p>
        </p:txBody>
      </p:sp>
    </p:spTree>
    <p:extLst>
      <p:ext uri="{BB962C8B-B14F-4D97-AF65-F5344CB8AC3E}">
        <p14:creationId xmlns:p14="http://schemas.microsoft.com/office/powerpoint/2010/main" val="3847294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EA7F9B-7227-6297-676D-0CFAA04CD535}"/>
              </a:ext>
            </a:extLst>
          </p:cNvPr>
          <p:cNvSpPr>
            <a:spLocks noGrp="1"/>
          </p:cNvSpPr>
          <p:nvPr>
            <p:ph type="title"/>
          </p:nvPr>
        </p:nvSpPr>
        <p:spPr/>
        <p:txBody>
          <a:bodyPr/>
          <a:lstStyle/>
          <a:p>
            <a:r>
              <a:rPr kumimoji="1" lang="en-US" altLang="ko-Kore-US" dirty="0"/>
              <a:t>What is Space Ranger?</a:t>
            </a:r>
            <a:endParaRPr kumimoji="1" lang="ko-Kore-US" altLang="en-US" dirty="0"/>
          </a:p>
        </p:txBody>
      </p:sp>
      <p:sp>
        <p:nvSpPr>
          <p:cNvPr id="3" name="내용 개체 틀 2">
            <a:extLst>
              <a:ext uri="{FF2B5EF4-FFF2-40B4-BE49-F238E27FC236}">
                <a16:creationId xmlns:a16="http://schemas.microsoft.com/office/drawing/2014/main" id="{ACC4956C-A109-508F-D12A-776D61BCDC36}"/>
              </a:ext>
            </a:extLst>
          </p:cNvPr>
          <p:cNvSpPr>
            <a:spLocks noGrp="1"/>
          </p:cNvSpPr>
          <p:nvPr>
            <p:ph idx="1"/>
          </p:nvPr>
        </p:nvSpPr>
        <p:spPr/>
        <p:txBody>
          <a:bodyPr/>
          <a:lstStyle/>
          <a:p>
            <a:r>
              <a:rPr kumimoji="1" lang="en-US" altLang="ko-Kore-US" dirty="0"/>
              <a:t>Space Ranger is a set of analysis pipelines for processing 10X Genomics </a:t>
            </a:r>
            <a:r>
              <a:rPr kumimoji="1" lang="en-US" altLang="ko-Kore-US" dirty="0" err="1"/>
              <a:t>Visium</a:t>
            </a:r>
            <a:r>
              <a:rPr kumimoji="1" lang="en-US" altLang="ko-Kore-US" dirty="0"/>
              <a:t> sequence data (</a:t>
            </a:r>
            <a:r>
              <a:rPr kumimoji="1" lang="en-US" altLang="ko-Kore-US" dirty="0">
                <a:latin typeface="Courier" pitchFamily="2" charset="0"/>
              </a:rPr>
              <a:t>FASTQ</a:t>
            </a:r>
            <a:r>
              <a:rPr kumimoji="1" lang="en-US" altLang="ko-Kore-US" dirty="0"/>
              <a:t> files) with high resolution microscope images of tissue.</a:t>
            </a:r>
          </a:p>
          <a:p>
            <a:r>
              <a:rPr kumimoji="1" lang="en-US" altLang="ko-Kore-US" dirty="0"/>
              <a:t>It maps the transcriptomic reads to the microscope image of the tissue from which the reads were obtained</a:t>
            </a:r>
          </a:p>
          <a:p>
            <a:r>
              <a:rPr kumimoji="1" lang="en-US" altLang="ko-Kore-US" dirty="0"/>
              <a:t>We will introduce </a:t>
            </a:r>
            <a:r>
              <a:rPr kumimoji="1" lang="en-US" altLang="ko-Kore-US" b="1" dirty="0" err="1">
                <a:latin typeface="Courier New" panose="02070309020205020404" pitchFamily="49" charset="0"/>
                <a:cs typeface="Courier New" panose="02070309020205020404" pitchFamily="49" charset="0"/>
              </a:rPr>
              <a:t>spaceranger</a:t>
            </a:r>
            <a:r>
              <a:rPr kumimoji="1" lang="en-US" altLang="ko-Kore-US" b="1" dirty="0">
                <a:latin typeface="Courier New" panose="02070309020205020404" pitchFamily="49" charset="0"/>
                <a:cs typeface="Courier New" panose="02070309020205020404" pitchFamily="49" charset="0"/>
              </a:rPr>
              <a:t> count</a:t>
            </a:r>
            <a:r>
              <a:rPr kumimoji="1" lang="en-US" altLang="ko-Kore-US" dirty="0"/>
              <a:t> pipeline among the 5 pipelines</a:t>
            </a:r>
            <a:endParaRPr kumimoji="1" lang="ko-Kore-US" altLang="en-US" dirty="0"/>
          </a:p>
        </p:txBody>
      </p:sp>
      <p:sp>
        <p:nvSpPr>
          <p:cNvPr id="4" name="날짜 개체 틀 3">
            <a:extLst>
              <a:ext uri="{FF2B5EF4-FFF2-40B4-BE49-F238E27FC236}">
                <a16:creationId xmlns:a16="http://schemas.microsoft.com/office/drawing/2014/main" id="{277BA09D-E443-08CA-0E8A-893F86780A2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871E3A0-719F-7FE1-C3F8-496A3E67752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EA8E0E4B-F2A2-8B1C-B468-81A454E56C20}"/>
              </a:ext>
            </a:extLst>
          </p:cNvPr>
          <p:cNvSpPr>
            <a:spLocks noGrp="1"/>
          </p:cNvSpPr>
          <p:nvPr>
            <p:ph type="sldNum" sz="quarter" idx="12"/>
          </p:nvPr>
        </p:nvSpPr>
        <p:spPr/>
        <p:txBody>
          <a:bodyPr/>
          <a:lstStyle/>
          <a:p>
            <a:fld id="{11828C5E-8CE4-D747-8F0F-AA7D410D5DC1}" type="slidenum">
              <a:rPr lang="en-KR" smtClean="0"/>
              <a:pPr/>
              <a:t>9</a:t>
            </a:fld>
            <a:endParaRPr lang="en-KR" dirty="0"/>
          </a:p>
        </p:txBody>
      </p:sp>
    </p:spTree>
    <p:extLst>
      <p:ext uri="{BB962C8B-B14F-4D97-AF65-F5344CB8AC3E}">
        <p14:creationId xmlns:p14="http://schemas.microsoft.com/office/powerpoint/2010/main" val="35748755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3675</TotalTime>
  <Words>6288</Words>
  <Application>Microsoft Office PowerPoint</Application>
  <PresentationFormat>와이드스크린</PresentationFormat>
  <Paragraphs>921</Paragraphs>
  <Slides>65</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65</vt:i4>
      </vt:variant>
    </vt:vector>
  </HeadingPairs>
  <TitlesOfParts>
    <vt:vector size="70" baseType="lpstr">
      <vt:lpstr>Courier</vt:lpstr>
      <vt:lpstr>Arial</vt:lpstr>
      <vt:lpstr>Calibri</vt:lpstr>
      <vt:lpstr>Courier New</vt:lpstr>
      <vt:lpstr>Office Theme</vt:lpstr>
      <vt:lpstr>Spatial Transcriptome with R programming</vt:lpstr>
      <vt:lpstr>Welcome to Spatial Transcriptomic session</vt:lpstr>
      <vt:lpstr>Table of Contents</vt:lpstr>
      <vt:lpstr>What is R programming?</vt:lpstr>
      <vt:lpstr>What is R and Why R?</vt:lpstr>
      <vt:lpstr>Several ways to use R</vt:lpstr>
      <vt:lpstr>Rstudio</vt:lpstr>
      <vt:lpstr>Space Ranger</vt:lpstr>
      <vt:lpstr>What is Space Ranger?</vt:lpstr>
      <vt:lpstr>Space Ranger Pipelines</vt:lpstr>
      <vt:lpstr>Installing Space Ranger</vt:lpstr>
      <vt:lpstr>Run spaceranger count command</vt:lpstr>
      <vt:lpstr>Output files of Space Ranger</vt:lpstr>
      <vt:lpstr>Output files</vt:lpstr>
      <vt:lpstr>Web summary .html file</vt:lpstr>
      <vt:lpstr>Web summary .html file</vt:lpstr>
      <vt:lpstr>What is a Loupe Browser?</vt:lpstr>
      <vt:lpstr>Loupe Browser</vt:lpstr>
      <vt:lpstr>Load a 10X Visium dataset in R as a SinglecellExperiment</vt:lpstr>
      <vt:lpstr>Clustering Analysis - BayesSpace</vt:lpstr>
      <vt:lpstr>What is BayesSpace?</vt:lpstr>
      <vt:lpstr>Dataset Description</vt:lpstr>
      <vt:lpstr>0. Load packages in current R environment</vt:lpstr>
      <vt:lpstr>1. Load dataset</vt:lpstr>
      <vt:lpstr>1. Load dataset</vt:lpstr>
      <vt:lpstr>1. Load dataset</vt:lpstr>
      <vt:lpstr>1. Load dataset</vt:lpstr>
      <vt:lpstr>2. Preprocessing</vt:lpstr>
      <vt:lpstr>2. Preprocessing</vt:lpstr>
      <vt:lpstr>3. Feature selection and Dimension reduction</vt:lpstr>
      <vt:lpstr>3. Feature selection and Dimension reduction</vt:lpstr>
      <vt:lpstr>3. Feature selection and Dimension reduction</vt:lpstr>
      <vt:lpstr>4. Clustering</vt:lpstr>
      <vt:lpstr>BayesSpace algorithm </vt:lpstr>
      <vt:lpstr>4. Clustering</vt:lpstr>
      <vt:lpstr>4. Clustering</vt:lpstr>
      <vt:lpstr>4. Clustering</vt:lpstr>
      <vt:lpstr>4. Clustering</vt:lpstr>
      <vt:lpstr>5. Annotation</vt:lpstr>
      <vt:lpstr>5. Annotation</vt:lpstr>
      <vt:lpstr>5. Annotation</vt:lpstr>
      <vt:lpstr>5. Annotation</vt:lpstr>
      <vt:lpstr>PowerPoint 프레젠테이션</vt:lpstr>
      <vt:lpstr>5. Annotation</vt:lpstr>
      <vt:lpstr>Cell-cell interaction - CellChat</vt:lpstr>
      <vt:lpstr>What is CellChat?</vt:lpstr>
      <vt:lpstr>Dataset Description</vt:lpstr>
      <vt:lpstr>0. Load packages in current R environment</vt:lpstr>
      <vt:lpstr>1. Load dataset</vt:lpstr>
      <vt:lpstr>1. Load dataset</vt:lpstr>
      <vt:lpstr>1. Load dataset</vt:lpstr>
      <vt:lpstr>1. Load dataset</vt:lpstr>
      <vt:lpstr>1. Load dataset</vt:lpstr>
      <vt:lpstr>2. Preprocessing</vt:lpstr>
      <vt:lpstr>3. Inference of cell-cell communication network</vt:lpstr>
      <vt:lpstr>3. Inference of cell-cell communication network</vt:lpstr>
      <vt:lpstr>3. Inference of cell-cell communication network</vt:lpstr>
      <vt:lpstr>3. Inference of cell-cell communication network</vt:lpstr>
      <vt:lpstr>4. Visualization of cell-cell communication network</vt:lpstr>
      <vt:lpstr>4. Visualization of cell-cell communication network</vt:lpstr>
      <vt:lpstr>4. Visualization of cell-cell communication network</vt:lpstr>
      <vt:lpstr>4. Visualization of cell-cell communication network</vt:lpstr>
      <vt:lpstr>5. Find ligand-receptor pairs</vt:lpstr>
      <vt:lpstr>Summary</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Transcriptome with R programming</dc:title>
  <dc:creator>천하림</dc:creator>
  <cp:lastModifiedBy>Park Joo Young</cp:lastModifiedBy>
  <cp:revision>563</cp:revision>
  <dcterms:created xsi:type="dcterms:W3CDTF">2022-11-23T02:56:18Z</dcterms:created>
  <dcterms:modified xsi:type="dcterms:W3CDTF">2023-01-13T03:11:28Z</dcterms:modified>
</cp:coreProperties>
</file>